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60" r:id="rId6"/>
    <p:sldId id="261" r:id="rId7"/>
    <p:sldId id="262" r:id="rId8"/>
    <p:sldId id="263" r:id="rId9"/>
    <p:sldId id="265" r:id="rId10"/>
    <p:sldId id="266" r:id="rId11"/>
    <p:sldId id="264" r:id="rId12"/>
    <p:sldId id="267" r:id="rId13"/>
    <p:sldId id="283" r:id="rId14"/>
    <p:sldId id="284" r:id="rId15"/>
    <p:sldId id="292" r:id="rId16"/>
    <p:sldId id="286" r:id="rId17"/>
    <p:sldId id="285" r:id="rId18"/>
    <p:sldId id="272" r:id="rId19"/>
    <p:sldId id="287" r:id="rId20"/>
    <p:sldId id="288" r:id="rId21"/>
    <p:sldId id="291" r:id="rId22"/>
    <p:sldId id="290" r:id="rId23"/>
    <p:sldId id="276" r:id="rId24"/>
    <p:sldId id="277" r:id="rId25"/>
    <p:sldId id="278" r:id="rId26"/>
    <p:sldId id="281" r:id="rId27"/>
    <p:sldId id="282" r:id="rId28"/>
    <p:sldId id="289" r:id="rId29"/>
  </p:sldIdLst>
  <p:sldSz cx="9144000" cy="6858000" type="screen4x3"/>
  <p:notesSz cx="6858000" cy="99456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7284"/>
          </a:xfrm>
          <a:prstGeom prst="rect">
            <a:avLst/>
          </a:prstGeom>
        </p:spPr>
        <p:txBody>
          <a:bodyPr vert="horz" lIns="96014" tIns="48007" rIns="96014" bIns="48007" rtlCol="0"/>
          <a:lstStyle>
            <a:lvl1pPr algn="l">
              <a:defRPr sz="1300"/>
            </a:lvl1pPr>
          </a:lstStyle>
          <a:p>
            <a:endParaRPr lang="fr-FR" dirty="0"/>
          </a:p>
        </p:txBody>
      </p:sp>
      <p:sp>
        <p:nvSpPr>
          <p:cNvPr id="3" name="Espace réservé de la date 2"/>
          <p:cNvSpPr>
            <a:spLocks noGrp="1"/>
          </p:cNvSpPr>
          <p:nvPr>
            <p:ph type="dt" idx="1"/>
          </p:nvPr>
        </p:nvSpPr>
        <p:spPr>
          <a:xfrm>
            <a:off x="3884613" y="0"/>
            <a:ext cx="2971800" cy="497284"/>
          </a:xfrm>
          <a:prstGeom prst="rect">
            <a:avLst/>
          </a:prstGeom>
        </p:spPr>
        <p:txBody>
          <a:bodyPr vert="horz" lIns="96014" tIns="48007" rIns="96014" bIns="48007" rtlCol="0"/>
          <a:lstStyle>
            <a:lvl1pPr algn="r">
              <a:defRPr sz="1300"/>
            </a:lvl1pPr>
          </a:lstStyle>
          <a:p>
            <a:fld id="{2646B425-2BB7-4737-BB72-2235B775DD9D}" type="datetimeFigureOut">
              <a:rPr lang="fr-FR" smtClean="0"/>
              <a:pPr/>
              <a:t>25/10/2016</a:t>
            </a:fld>
            <a:endParaRPr lang="fr-FR" dirty="0"/>
          </a:p>
        </p:txBody>
      </p:sp>
      <p:sp>
        <p:nvSpPr>
          <p:cNvPr id="4" name="Espace réservé de l'image des diapositives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6014" tIns="48007" rIns="96014" bIns="48007" rtlCol="0" anchor="ctr"/>
          <a:lstStyle/>
          <a:p>
            <a:endParaRPr lang="fr-FR" dirty="0"/>
          </a:p>
        </p:txBody>
      </p:sp>
      <p:sp>
        <p:nvSpPr>
          <p:cNvPr id="5" name="Espace réservé des commentaires 4"/>
          <p:cNvSpPr>
            <a:spLocks noGrp="1"/>
          </p:cNvSpPr>
          <p:nvPr>
            <p:ph type="body" sz="quarter" idx="3"/>
          </p:nvPr>
        </p:nvSpPr>
        <p:spPr>
          <a:xfrm>
            <a:off x="685800" y="4724203"/>
            <a:ext cx="5486400" cy="4475559"/>
          </a:xfrm>
          <a:prstGeom prst="rect">
            <a:avLst/>
          </a:prstGeom>
        </p:spPr>
        <p:txBody>
          <a:bodyPr vert="horz" lIns="96014" tIns="48007" rIns="96014" bIns="48007"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6678"/>
            <a:ext cx="2971800" cy="497284"/>
          </a:xfrm>
          <a:prstGeom prst="rect">
            <a:avLst/>
          </a:prstGeom>
        </p:spPr>
        <p:txBody>
          <a:bodyPr vert="horz" lIns="96014" tIns="48007" rIns="96014" bIns="48007" rtlCol="0" anchor="b"/>
          <a:lstStyle>
            <a:lvl1pPr algn="l">
              <a:defRPr sz="1300"/>
            </a:lvl1pPr>
          </a:lstStyle>
          <a:p>
            <a:endParaRPr lang="fr-FR" dirty="0"/>
          </a:p>
        </p:txBody>
      </p:sp>
      <p:sp>
        <p:nvSpPr>
          <p:cNvPr id="7" name="Espace réservé du numéro de diapositive 6"/>
          <p:cNvSpPr>
            <a:spLocks noGrp="1"/>
          </p:cNvSpPr>
          <p:nvPr>
            <p:ph type="sldNum" sz="quarter" idx="5"/>
          </p:nvPr>
        </p:nvSpPr>
        <p:spPr>
          <a:xfrm>
            <a:off x="3884613" y="9446678"/>
            <a:ext cx="2971800" cy="497284"/>
          </a:xfrm>
          <a:prstGeom prst="rect">
            <a:avLst/>
          </a:prstGeom>
        </p:spPr>
        <p:txBody>
          <a:bodyPr vert="horz" lIns="96014" tIns="48007" rIns="96014" bIns="48007" rtlCol="0" anchor="b"/>
          <a:lstStyle>
            <a:lvl1pPr algn="r">
              <a:defRPr sz="1300"/>
            </a:lvl1pPr>
          </a:lstStyle>
          <a:p>
            <a:fld id="{183A122C-0F6E-43B0-86BD-3FD854D05C77}" type="slidenum">
              <a:rPr lang="fr-FR" smtClean="0"/>
              <a:pPr/>
              <a:t>‹#›</a:t>
            </a:fld>
            <a:endParaRPr lang="fr-FR" dirty="0"/>
          </a:p>
        </p:txBody>
      </p:sp>
    </p:spTree>
    <p:extLst>
      <p:ext uri="{BB962C8B-B14F-4D97-AF65-F5344CB8AC3E}">
        <p14:creationId xmlns="" xmlns:p14="http://schemas.microsoft.com/office/powerpoint/2010/main" val="2175639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83A122C-0F6E-43B0-86BD-3FD854D05C77}" type="slidenum">
              <a:rPr lang="fr-FR" smtClean="0"/>
              <a:pPr/>
              <a:t>1</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83A122C-0F6E-43B0-86BD-3FD854D05C77}" type="slidenum">
              <a:rPr lang="fr-FR" smtClean="0"/>
              <a:pPr/>
              <a:t>4</a:t>
            </a:fld>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83A122C-0F6E-43B0-86BD-3FD854D05C77}" type="slidenum">
              <a:rPr lang="fr-FR" smtClean="0"/>
              <a:pPr/>
              <a:t>6</a:t>
            </a:fld>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83A122C-0F6E-43B0-86BD-3FD854D05C77}" type="slidenum">
              <a:rPr lang="fr-FR" smtClean="0"/>
              <a:pPr/>
              <a:t>11</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DC293C0-CA26-42D9-99C3-9FC57A9A77AF}" type="datetime1">
              <a:rPr lang="fr-FR" smtClean="0"/>
              <a:pPr/>
              <a:t>25/10/2016</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u numéro de diapositive 5"/>
          <p:cNvSpPr>
            <a:spLocks noGrp="1"/>
          </p:cNvSpPr>
          <p:nvPr>
            <p:ph type="sldNum" sz="quarter" idx="12"/>
          </p:nvPr>
        </p:nvSpPr>
        <p:spPr/>
        <p:txBody>
          <a:bodyPr/>
          <a:lstStyle/>
          <a:p>
            <a:fld id="{BDDCEDA2-D91D-439B-9BB1-40DAF77A2C78}" type="slidenum">
              <a:rPr lang="fr-FR" smtClean="0"/>
              <a:pPr/>
              <a:t>‹#›</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93F88BD-84BA-4D91-B450-934EC60D2B47}" type="datetime1">
              <a:rPr lang="fr-FR" smtClean="0"/>
              <a:pPr/>
              <a:t>25/10/2016</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u numéro de diapositive 5"/>
          <p:cNvSpPr>
            <a:spLocks noGrp="1"/>
          </p:cNvSpPr>
          <p:nvPr>
            <p:ph type="sldNum" sz="quarter" idx="12"/>
          </p:nvPr>
        </p:nvSpPr>
        <p:spPr/>
        <p:txBody>
          <a:bodyPr/>
          <a:lstStyle/>
          <a:p>
            <a:fld id="{BDDCEDA2-D91D-439B-9BB1-40DAF77A2C78}" type="slidenum">
              <a:rPr lang="fr-FR" smtClean="0"/>
              <a:pPr/>
              <a:t>‹#›</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10E5C16-A2A1-4799-929A-F3E6DE7AADB5}" type="datetime1">
              <a:rPr lang="fr-FR" smtClean="0"/>
              <a:pPr/>
              <a:t>25/10/2016</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u numéro de diapositive 5"/>
          <p:cNvSpPr>
            <a:spLocks noGrp="1"/>
          </p:cNvSpPr>
          <p:nvPr>
            <p:ph type="sldNum" sz="quarter" idx="12"/>
          </p:nvPr>
        </p:nvSpPr>
        <p:spPr/>
        <p:txBody>
          <a:bodyPr/>
          <a:lstStyle/>
          <a:p>
            <a:fld id="{BDDCEDA2-D91D-439B-9BB1-40DAF77A2C78}" type="slidenum">
              <a:rPr lang="fr-FR" smtClean="0"/>
              <a:pPr/>
              <a:t>‹#›</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31F5CF3-84D8-4EAA-8592-EEC773E959B1}" type="datetime1">
              <a:rPr lang="fr-FR" smtClean="0"/>
              <a:pPr/>
              <a:t>25/10/2016</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u numéro de diapositive 5"/>
          <p:cNvSpPr>
            <a:spLocks noGrp="1"/>
          </p:cNvSpPr>
          <p:nvPr>
            <p:ph type="sldNum" sz="quarter" idx="12"/>
          </p:nvPr>
        </p:nvSpPr>
        <p:spPr/>
        <p:txBody>
          <a:bodyPr/>
          <a:lstStyle/>
          <a:p>
            <a:fld id="{BDDCEDA2-D91D-439B-9BB1-40DAF77A2C78}" type="slidenum">
              <a:rPr lang="fr-FR" smtClean="0"/>
              <a:pPr/>
              <a:t>‹#›</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ECBF27C-5AA6-4353-8393-417C5F0C3AD8}" type="datetime1">
              <a:rPr lang="fr-FR" smtClean="0"/>
              <a:pPr/>
              <a:t>25/10/2016</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u numéro de diapositive 5"/>
          <p:cNvSpPr>
            <a:spLocks noGrp="1"/>
          </p:cNvSpPr>
          <p:nvPr>
            <p:ph type="sldNum" sz="quarter" idx="12"/>
          </p:nvPr>
        </p:nvSpPr>
        <p:spPr/>
        <p:txBody>
          <a:bodyPr/>
          <a:lstStyle/>
          <a:p>
            <a:fld id="{BDDCEDA2-D91D-439B-9BB1-40DAF77A2C78}" type="slidenum">
              <a:rPr lang="fr-FR" smtClean="0"/>
              <a:pPr/>
              <a:t>‹#›</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80F6C05-80AA-4A80-900E-D2E3A4433F96}" type="datetime1">
              <a:rPr lang="fr-FR" smtClean="0"/>
              <a:pPr/>
              <a:t>25/10/2016</a:t>
            </a:fld>
            <a:endParaRPr lang="fr-FR" dirty="0"/>
          </a:p>
        </p:txBody>
      </p:sp>
      <p:sp>
        <p:nvSpPr>
          <p:cNvPr id="6" name="Espace réservé du pied de page 5"/>
          <p:cNvSpPr>
            <a:spLocks noGrp="1"/>
          </p:cNvSpPr>
          <p:nvPr>
            <p:ph type="ftr" sz="quarter" idx="11"/>
          </p:nvPr>
        </p:nvSpPr>
        <p:spPr/>
        <p:txBody>
          <a:bodyPr/>
          <a:lstStyle/>
          <a:p>
            <a:r>
              <a:rPr lang="fr-FR" smtClean="0"/>
              <a:t>Clément BELIBANGA</a:t>
            </a:r>
            <a:endParaRPr lang="fr-FR" dirty="0"/>
          </a:p>
        </p:txBody>
      </p:sp>
      <p:sp>
        <p:nvSpPr>
          <p:cNvPr id="7" name="Espace réservé du numéro de diapositive 6"/>
          <p:cNvSpPr>
            <a:spLocks noGrp="1"/>
          </p:cNvSpPr>
          <p:nvPr>
            <p:ph type="sldNum" sz="quarter" idx="12"/>
          </p:nvPr>
        </p:nvSpPr>
        <p:spPr/>
        <p:txBody>
          <a:bodyPr/>
          <a:lstStyle/>
          <a:p>
            <a:fld id="{BDDCEDA2-D91D-439B-9BB1-40DAF77A2C78}" type="slidenum">
              <a:rPr lang="fr-FR" smtClean="0"/>
              <a:pPr/>
              <a:t>‹#›</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10519F6-60F9-425B-9B09-7D29BAAAC6B3}" type="datetime1">
              <a:rPr lang="fr-FR" smtClean="0"/>
              <a:pPr/>
              <a:t>25/10/2016</a:t>
            </a:fld>
            <a:endParaRPr lang="fr-FR" dirty="0"/>
          </a:p>
        </p:txBody>
      </p:sp>
      <p:sp>
        <p:nvSpPr>
          <p:cNvPr id="8" name="Espace réservé du pied de page 7"/>
          <p:cNvSpPr>
            <a:spLocks noGrp="1"/>
          </p:cNvSpPr>
          <p:nvPr>
            <p:ph type="ftr" sz="quarter" idx="11"/>
          </p:nvPr>
        </p:nvSpPr>
        <p:spPr/>
        <p:txBody>
          <a:bodyPr/>
          <a:lstStyle/>
          <a:p>
            <a:r>
              <a:rPr lang="fr-FR" smtClean="0"/>
              <a:t>Clément BELIBANGA</a:t>
            </a:r>
            <a:endParaRPr lang="fr-FR" dirty="0"/>
          </a:p>
        </p:txBody>
      </p:sp>
      <p:sp>
        <p:nvSpPr>
          <p:cNvPr id="9" name="Espace réservé du numéro de diapositive 8"/>
          <p:cNvSpPr>
            <a:spLocks noGrp="1"/>
          </p:cNvSpPr>
          <p:nvPr>
            <p:ph type="sldNum" sz="quarter" idx="12"/>
          </p:nvPr>
        </p:nvSpPr>
        <p:spPr/>
        <p:txBody>
          <a:bodyPr/>
          <a:lstStyle/>
          <a:p>
            <a:fld id="{BDDCEDA2-D91D-439B-9BB1-40DAF77A2C78}" type="slidenum">
              <a:rPr lang="fr-FR" smtClean="0"/>
              <a:pPr/>
              <a:t>‹#›</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B472F44-C6AA-4811-A81E-82717306246A}" type="datetime1">
              <a:rPr lang="fr-FR" smtClean="0"/>
              <a:pPr/>
              <a:t>25/10/2016</a:t>
            </a:fld>
            <a:endParaRPr lang="fr-FR" dirty="0"/>
          </a:p>
        </p:txBody>
      </p:sp>
      <p:sp>
        <p:nvSpPr>
          <p:cNvPr id="4" name="Espace réservé du pied de page 3"/>
          <p:cNvSpPr>
            <a:spLocks noGrp="1"/>
          </p:cNvSpPr>
          <p:nvPr>
            <p:ph type="ftr" sz="quarter" idx="11"/>
          </p:nvPr>
        </p:nvSpPr>
        <p:spPr/>
        <p:txBody>
          <a:bodyPr/>
          <a:lstStyle/>
          <a:p>
            <a:r>
              <a:rPr lang="fr-FR" smtClean="0"/>
              <a:t>Clément BELIBANGA</a:t>
            </a:r>
            <a:endParaRPr lang="fr-FR" dirty="0"/>
          </a:p>
        </p:txBody>
      </p:sp>
      <p:sp>
        <p:nvSpPr>
          <p:cNvPr id="5" name="Espace réservé du numéro de diapositive 4"/>
          <p:cNvSpPr>
            <a:spLocks noGrp="1"/>
          </p:cNvSpPr>
          <p:nvPr>
            <p:ph type="sldNum" sz="quarter" idx="12"/>
          </p:nvPr>
        </p:nvSpPr>
        <p:spPr/>
        <p:txBody>
          <a:bodyPr/>
          <a:lstStyle/>
          <a:p>
            <a:fld id="{BDDCEDA2-D91D-439B-9BB1-40DAF77A2C78}" type="slidenum">
              <a:rPr lang="fr-FR" smtClean="0"/>
              <a:pPr/>
              <a:t>‹#›</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12772E9-0923-4764-B9A3-6FFB6F680E73}" type="datetime1">
              <a:rPr lang="fr-FR" smtClean="0"/>
              <a:pPr/>
              <a:t>25/10/2016</a:t>
            </a:fld>
            <a:endParaRPr lang="fr-FR" dirty="0"/>
          </a:p>
        </p:txBody>
      </p:sp>
      <p:sp>
        <p:nvSpPr>
          <p:cNvPr id="3" name="Espace réservé du pied de page 2"/>
          <p:cNvSpPr>
            <a:spLocks noGrp="1"/>
          </p:cNvSpPr>
          <p:nvPr>
            <p:ph type="ftr" sz="quarter" idx="11"/>
          </p:nvPr>
        </p:nvSpPr>
        <p:spPr/>
        <p:txBody>
          <a:bodyPr/>
          <a:lstStyle/>
          <a:p>
            <a:r>
              <a:rPr lang="fr-FR" smtClean="0"/>
              <a:t>Clément BELIBANGA</a:t>
            </a:r>
            <a:endParaRPr lang="fr-FR" dirty="0"/>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A667778-AC25-4CC6-A13E-122192A1FC60}" type="datetime1">
              <a:rPr lang="fr-FR" smtClean="0"/>
              <a:pPr/>
              <a:t>25/10/2016</a:t>
            </a:fld>
            <a:endParaRPr lang="fr-FR" dirty="0"/>
          </a:p>
        </p:txBody>
      </p:sp>
      <p:sp>
        <p:nvSpPr>
          <p:cNvPr id="6" name="Espace réservé du pied de page 5"/>
          <p:cNvSpPr>
            <a:spLocks noGrp="1"/>
          </p:cNvSpPr>
          <p:nvPr>
            <p:ph type="ftr" sz="quarter" idx="11"/>
          </p:nvPr>
        </p:nvSpPr>
        <p:spPr/>
        <p:txBody>
          <a:bodyPr/>
          <a:lstStyle/>
          <a:p>
            <a:r>
              <a:rPr lang="fr-FR" smtClean="0"/>
              <a:t>Clément BELIBANGA</a:t>
            </a:r>
            <a:endParaRPr lang="fr-FR" dirty="0"/>
          </a:p>
        </p:txBody>
      </p:sp>
      <p:sp>
        <p:nvSpPr>
          <p:cNvPr id="7" name="Espace réservé du numéro de diapositive 6"/>
          <p:cNvSpPr>
            <a:spLocks noGrp="1"/>
          </p:cNvSpPr>
          <p:nvPr>
            <p:ph type="sldNum" sz="quarter" idx="12"/>
          </p:nvPr>
        </p:nvSpPr>
        <p:spPr/>
        <p:txBody>
          <a:bodyPr/>
          <a:lstStyle/>
          <a:p>
            <a:fld id="{BDDCEDA2-D91D-439B-9BB1-40DAF77A2C78}" type="slidenum">
              <a:rPr lang="fr-FR" smtClean="0"/>
              <a:pPr/>
              <a:t>‹#›</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FC97C58-7EA5-4F9C-A500-DBF820774FF7}" type="datetime1">
              <a:rPr lang="fr-FR" smtClean="0"/>
              <a:pPr/>
              <a:t>25/10/2016</a:t>
            </a:fld>
            <a:endParaRPr lang="fr-FR" dirty="0"/>
          </a:p>
        </p:txBody>
      </p:sp>
      <p:sp>
        <p:nvSpPr>
          <p:cNvPr id="6" name="Espace réservé du pied de page 5"/>
          <p:cNvSpPr>
            <a:spLocks noGrp="1"/>
          </p:cNvSpPr>
          <p:nvPr>
            <p:ph type="ftr" sz="quarter" idx="11"/>
          </p:nvPr>
        </p:nvSpPr>
        <p:spPr/>
        <p:txBody>
          <a:bodyPr/>
          <a:lstStyle/>
          <a:p>
            <a:r>
              <a:rPr lang="fr-FR" smtClean="0"/>
              <a:t>Clément BELIBANGA</a:t>
            </a:r>
            <a:endParaRPr lang="fr-FR" dirty="0"/>
          </a:p>
        </p:txBody>
      </p:sp>
      <p:sp>
        <p:nvSpPr>
          <p:cNvPr id="7" name="Espace réservé du numéro de diapositive 6"/>
          <p:cNvSpPr>
            <a:spLocks noGrp="1"/>
          </p:cNvSpPr>
          <p:nvPr>
            <p:ph type="sldNum" sz="quarter" idx="12"/>
          </p:nvPr>
        </p:nvSpPr>
        <p:spPr/>
        <p:txBody>
          <a:bodyPr/>
          <a:lstStyle/>
          <a:p>
            <a:fld id="{BDDCEDA2-D91D-439B-9BB1-40DAF77A2C78}" type="slidenum">
              <a:rPr lang="fr-FR" smtClean="0"/>
              <a:pPr/>
              <a:t>‹#›</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8FE79C-4797-42CD-9593-96A740D131DB}" type="datetime1">
              <a:rPr lang="fr-FR" smtClean="0"/>
              <a:pPr/>
              <a:t>25/10/2016</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Clément BELIBANGA</a:t>
            </a:r>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CEDA2-D91D-439B-9BB1-40DAF77A2C78}" type="slidenum">
              <a:rPr lang="fr-FR" smtClean="0"/>
              <a:pPr/>
              <a:t>‹#›</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lement.belibanga@hotmail.f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85728"/>
            <a:ext cx="7772400" cy="6572271"/>
          </a:xfrm>
        </p:spPr>
        <p:txBody>
          <a:bodyPr/>
          <a:lstStyle/>
          <a:p>
            <a:r>
              <a:rPr lang="fr-FR" b="1" dirty="0" smtClean="0">
                <a:solidFill>
                  <a:srgbClr val="FF0000"/>
                </a:solidFill>
              </a:rPr>
              <a:t>CONFERENCE SUR :</a:t>
            </a:r>
            <a:r>
              <a:rPr lang="fr-FR" b="1" dirty="0" smtClean="0">
                <a:solidFill>
                  <a:srgbClr val="0070C0"/>
                </a:solidFill>
              </a:rPr>
              <a:t/>
            </a:r>
            <a:br>
              <a:rPr lang="fr-FR" b="1" dirty="0" smtClean="0">
                <a:solidFill>
                  <a:srgbClr val="0070C0"/>
                </a:solidFill>
              </a:rPr>
            </a:br>
            <a:r>
              <a:rPr lang="fr-FR" b="1" dirty="0" smtClean="0">
                <a:solidFill>
                  <a:srgbClr val="0070C0"/>
                </a:solidFill>
              </a:rPr>
              <a:t>« LE </a:t>
            </a:r>
            <a:r>
              <a:rPr lang="fr-FR" b="1" dirty="0">
                <a:solidFill>
                  <a:srgbClr val="0070C0"/>
                </a:solidFill>
              </a:rPr>
              <a:t>F.CFA : UN OBSTACLE AU DEVELOPPEMENT ECONOMIQUE ET SOCIAL DES PAYS AFRICAINS MEMBRES </a:t>
            </a:r>
            <a:r>
              <a:rPr lang="fr-FR" b="1" dirty="0" smtClean="0">
                <a:solidFill>
                  <a:srgbClr val="0070C0"/>
                </a:solidFill>
              </a:rPr>
              <a:t>? »</a:t>
            </a:r>
            <a:r>
              <a:rPr lang="fr-FR" dirty="0">
                <a:solidFill>
                  <a:srgbClr val="0070C0"/>
                </a:solidFill>
              </a:rPr>
              <a:t/>
            </a:r>
            <a:br>
              <a:rPr lang="fr-FR" dirty="0">
                <a:solidFill>
                  <a:srgbClr val="0070C0"/>
                </a:solidFill>
              </a:rPr>
            </a:br>
            <a:r>
              <a:rPr lang="fr-FR" b="1" dirty="0"/>
              <a:t> </a:t>
            </a:r>
            <a:r>
              <a:rPr lang="fr-FR" dirty="0"/>
              <a:t/>
            </a:r>
            <a:br>
              <a:rPr lang="fr-FR" dirty="0"/>
            </a:br>
            <a:endParaRPr lang="fr-FR" dirty="0"/>
          </a:p>
        </p:txBody>
      </p:sp>
      <p:sp>
        <p:nvSpPr>
          <p:cNvPr id="3" name="Sous-titre 2"/>
          <p:cNvSpPr>
            <a:spLocks noGrp="1"/>
          </p:cNvSpPr>
          <p:nvPr>
            <p:ph type="subTitle" idx="1"/>
          </p:nvPr>
        </p:nvSpPr>
        <p:spPr>
          <a:xfrm>
            <a:off x="1371600" y="4857760"/>
            <a:ext cx="7200928" cy="1071570"/>
          </a:xfrm>
        </p:spPr>
        <p:txBody>
          <a:bodyPr>
            <a:normAutofit fontScale="47500" lnSpcReduction="20000"/>
          </a:bodyPr>
          <a:lstStyle/>
          <a:p>
            <a:pPr algn="l"/>
            <a:r>
              <a:rPr lang="fr-FR" dirty="0" smtClean="0"/>
              <a:t>Par clément BELIBANGA, ancien doyen de faculté de droit et des sciences économique , ancien ministre, Université de Bangui.</a:t>
            </a:r>
          </a:p>
          <a:p>
            <a:r>
              <a:rPr lang="fr-FR" dirty="0" smtClean="0"/>
              <a:t>22 Octobre 2016</a:t>
            </a:r>
          </a:p>
          <a:p>
            <a:pPr algn="l"/>
            <a:r>
              <a:rPr lang="fr-FR" dirty="0" smtClean="0">
                <a:hlinkClick r:id="rId3"/>
              </a:rPr>
              <a:t>Clement.belibanga@hotmail.fr</a:t>
            </a:r>
            <a:r>
              <a:rPr lang="fr-FR" dirty="0" smtClean="0"/>
              <a:t>                           téléphone : (236) 75 45 27 67</a:t>
            </a:r>
            <a:endParaRPr lang="fr-FR" dirty="0"/>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1</a:t>
            </a:fld>
            <a:endParaRPr lang="fr-FR" dirty="0"/>
          </a:p>
        </p:txBody>
      </p:sp>
      <p:sp>
        <p:nvSpPr>
          <p:cNvPr id="5" name="Espace réservé du pied de page 4"/>
          <p:cNvSpPr>
            <a:spLocks noGrp="1"/>
          </p:cNvSpPr>
          <p:nvPr>
            <p:ph type="ftr" sz="quarter" idx="11"/>
          </p:nvPr>
        </p:nvSpPr>
        <p:spPr/>
        <p:txBody>
          <a:bodyPr/>
          <a:lstStyle/>
          <a:p>
            <a:r>
              <a:rPr lang="fr-FR" dirty="0" smtClean="0"/>
              <a:t>Clément BELIBANGA</a:t>
            </a:r>
            <a:endParaRPr lang="fr-FR" dirty="0"/>
          </a:p>
        </p:txBody>
      </p:sp>
      <p:sp>
        <p:nvSpPr>
          <p:cNvPr id="6" name="Espace réservé de la date 5"/>
          <p:cNvSpPr>
            <a:spLocks noGrp="1"/>
          </p:cNvSpPr>
          <p:nvPr>
            <p:ph type="dt" sz="half" idx="10"/>
          </p:nvPr>
        </p:nvSpPr>
        <p:spPr/>
        <p:txBody>
          <a:bodyPr/>
          <a:lstStyle/>
          <a:p>
            <a:fld id="{A5EAFB1E-C15C-44C1-B1FC-98C2D4450A9E}" type="datetime1">
              <a:rPr lang="fr-FR" smtClean="0"/>
              <a:pPr/>
              <a:t>25/10/2016</a:t>
            </a:fld>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lstStyle/>
          <a:p>
            <a:r>
              <a:rPr lang="fr-FR" dirty="0" smtClean="0">
                <a:solidFill>
                  <a:srgbClr val="00B0F0"/>
                </a:solidFill>
              </a:rPr>
              <a:t>PROPOSITION N°2</a:t>
            </a:r>
            <a:endParaRPr lang="fr-FR" dirty="0">
              <a:solidFill>
                <a:srgbClr val="00B0F0"/>
              </a:solidFill>
            </a:endParaRPr>
          </a:p>
        </p:txBody>
      </p:sp>
      <p:sp>
        <p:nvSpPr>
          <p:cNvPr id="3" name="Espace réservé du contenu 2"/>
          <p:cNvSpPr>
            <a:spLocks noGrp="1"/>
          </p:cNvSpPr>
          <p:nvPr>
            <p:ph idx="1"/>
          </p:nvPr>
        </p:nvSpPr>
        <p:spPr>
          <a:xfrm>
            <a:off x="457200" y="1214422"/>
            <a:ext cx="8229600" cy="4911741"/>
          </a:xfrm>
        </p:spPr>
        <p:txBody>
          <a:bodyPr>
            <a:normAutofit/>
          </a:bodyPr>
          <a:lstStyle/>
          <a:p>
            <a:r>
              <a:rPr lang="fr-FR" sz="4000" dirty="0" smtClean="0">
                <a:solidFill>
                  <a:srgbClr val="0070C0"/>
                </a:solidFill>
              </a:rPr>
              <a:t>Les pays africains peuvent garantir leur monnaie en détenant des devises essentielles dans un compte d’avance qui peut être ouvert auprès de la BCE : dollar, euro, yen, yuan.</a:t>
            </a:r>
          </a:p>
          <a:p>
            <a:r>
              <a:rPr lang="fr-FR" sz="4000" dirty="0" smtClean="0">
                <a:solidFill>
                  <a:srgbClr val="0070C0"/>
                </a:solidFill>
              </a:rPr>
              <a:t>Ce compte va garantir la valeur extérieure de la monnaie africaine. </a:t>
            </a:r>
            <a:endParaRPr lang="fr-FR" sz="4000" dirty="0">
              <a:solidFill>
                <a:srgbClr val="0070C0"/>
              </a:solidFill>
            </a:endParaRPr>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10</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6D8151EE-7B47-4CF7-843A-03FC6E73A3F1}" type="datetime1">
              <a:rPr lang="fr-FR" smtClean="0"/>
              <a:pPr/>
              <a:t>25/10/2016</a:t>
            </a:fld>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32"/>
          </a:xfrm>
        </p:spPr>
        <p:txBody>
          <a:bodyPr>
            <a:normAutofit fontScale="90000"/>
          </a:bodyPr>
          <a:lstStyle/>
          <a:p>
            <a:r>
              <a:rPr lang="fr-FR" dirty="0" smtClean="0">
                <a:solidFill>
                  <a:srgbClr val="00B050"/>
                </a:solidFill>
              </a:rPr>
              <a:t>III (suite)</a:t>
            </a:r>
            <a:endParaRPr lang="fr-FR" dirty="0">
              <a:solidFill>
                <a:srgbClr val="00B050"/>
              </a:solidFill>
            </a:endParaRPr>
          </a:p>
        </p:txBody>
      </p:sp>
      <p:sp>
        <p:nvSpPr>
          <p:cNvPr id="3" name="Espace réservé du contenu 2"/>
          <p:cNvSpPr>
            <a:spLocks noGrp="1"/>
          </p:cNvSpPr>
          <p:nvPr>
            <p:ph idx="1"/>
          </p:nvPr>
        </p:nvSpPr>
        <p:spPr>
          <a:xfrm>
            <a:off x="457200" y="857232"/>
            <a:ext cx="8229600" cy="6000768"/>
          </a:xfrm>
        </p:spPr>
        <p:txBody>
          <a:bodyPr>
            <a:normAutofit fontScale="77500" lnSpcReduction="20000"/>
          </a:bodyPr>
          <a:lstStyle/>
          <a:p>
            <a:pPr>
              <a:buNone/>
            </a:pPr>
            <a:r>
              <a:rPr lang="fr-FR" sz="3300" b="1" dirty="0" smtClean="0">
                <a:solidFill>
                  <a:srgbClr val="7030A0"/>
                </a:solidFill>
              </a:rPr>
              <a:t>C)-Convertibilité illimitée</a:t>
            </a:r>
          </a:p>
          <a:p>
            <a:pPr>
              <a:buNone/>
            </a:pPr>
            <a:r>
              <a:rPr lang="fr-FR" sz="3600" b="1" dirty="0" smtClean="0">
                <a:solidFill>
                  <a:srgbClr val="7030A0"/>
                </a:solidFill>
              </a:rPr>
              <a:t>.</a:t>
            </a:r>
            <a:r>
              <a:rPr lang="fr-FR" sz="3600" dirty="0" smtClean="0">
                <a:solidFill>
                  <a:srgbClr val="FF0000"/>
                </a:solidFill>
              </a:rPr>
              <a:t> </a:t>
            </a:r>
            <a:r>
              <a:rPr lang="fr-FR" sz="3600" dirty="0" smtClean="0"/>
              <a:t>Depuis 1993 le F.CFA de la BEAC et la BCEAO ne sont plus convertibles aux guichets respectifs des banques de ces zones et aussi en France. Ceci bloque le commerce intra-zone: </a:t>
            </a:r>
            <a:r>
              <a:rPr lang="fr-FR" sz="3600" b="1" dirty="0" smtClean="0"/>
              <a:t>Rupture avec une règle d’ une zone monétaire. </a:t>
            </a:r>
          </a:p>
          <a:p>
            <a:pPr>
              <a:buNone/>
            </a:pPr>
            <a:endParaRPr lang="fr-FR" sz="3600" b="1" dirty="0" smtClean="0"/>
          </a:p>
          <a:p>
            <a:pPr>
              <a:buNone/>
            </a:pPr>
            <a:r>
              <a:rPr lang="fr-FR" sz="3600" dirty="0" smtClean="0"/>
              <a:t>.Les transferts sans contreparties cumulés par les non-africains sortis de la zone  étaient de 2200 milliards de F.CFA en 1993. Les placements spéculatifs effectués en France en janvier 1993 représentaient 928 milliards de F.CFA.</a:t>
            </a:r>
          </a:p>
          <a:p>
            <a:pPr>
              <a:buNone/>
            </a:pPr>
            <a:endParaRPr lang="fr-FR" sz="3600" dirty="0" smtClean="0"/>
          </a:p>
          <a:p>
            <a:pPr>
              <a:buNone/>
            </a:pPr>
            <a:r>
              <a:rPr lang="fr-FR" sz="3600" dirty="0" smtClean="0"/>
              <a:t>. La convertibilité illimitée profite plus aux entreprises européennes.</a:t>
            </a:r>
          </a:p>
          <a:p>
            <a:pPr>
              <a:buNone/>
            </a:pPr>
            <a:endParaRPr lang="fr-FR" dirty="0" smtClean="0"/>
          </a:p>
          <a:p>
            <a:pPr>
              <a:buNone/>
            </a:pPr>
            <a:endParaRPr lang="fr-FR" dirty="0"/>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11</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3B46CD13-7C17-4E0F-BB35-AA143B19142A}" type="datetime1">
              <a:rPr lang="fr-FR" smtClean="0"/>
              <a:pPr/>
              <a:t>25/10/2016</a:t>
            </a:fld>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785926"/>
          </a:xfrm>
        </p:spPr>
        <p:txBody>
          <a:bodyPr>
            <a:normAutofit/>
          </a:bodyPr>
          <a:lstStyle/>
          <a:p>
            <a:r>
              <a:rPr lang="fr-FR" sz="3600" b="1" dirty="0" smtClean="0">
                <a:solidFill>
                  <a:srgbClr val="0070C0"/>
                </a:solidFill>
              </a:rPr>
              <a:t>III – LE F.CFA: UN OBSTACLE AU DEVELOPPEMENT DES PAYS AFRICAINS MEMBRES?</a:t>
            </a:r>
            <a:endParaRPr lang="fr-FR" sz="3600" b="1" dirty="0">
              <a:solidFill>
                <a:srgbClr val="0070C0"/>
              </a:solidFill>
            </a:endParaRPr>
          </a:p>
        </p:txBody>
      </p:sp>
      <p:sp>
        <p:nvSpPr>
          <p:cNvPr id="3" name="Espace réservé du contenu 2"/>
          <p:cNvSpPr>
            <a:spLocks noGrp="1"/>
          </p:cNvSpPr>
          <p:nvPr>
            <p:ph idx="1"/>
          </p:nvPr>
        </p:nvSpPr>
        <p:spPr>
          <a:xfrm>
            <a:off x="485804" y="1785926"/>
            <a:ext cx="8443914" cy="5072074"/>
          </a:xfrm>
        </p:spPr>
        <p:txBody>
          <a:bodyPr>
            <a:normAutofit fontScale="85000" lnSpcReduction="20000"/>
          </a:bodyPr>
          <a:lstStyle/>
          <a:p>
            <a:pPr>
              <a:buNone/>
            </a:pPr>
            <a:r>
              <a:rPr lang="fr-FR" sz="3300" dirty="0" smtClean="0">
                <a:solidFill>
                  <a:srgbClr val="0070C0"/>
                </a:solidFill>
              </a:rPr>
              <a:t>A)- Analyse de la politique de financement de l’économie.</a:t>
            </a:r>
          </a:p>
          <a:p>
            <a:pPr>
              <a:buNone/>
            </a:pPr>
            <a:r>
              <a:rPr lang="fr-FR" sz="3000" b="1" u="sng" dirty="0" smtClean="0"/>
              <a:t>1)- Politique de crédit</a:t>
            </a:r>
          </a:p>
          <a:p>
            <a:pPr>
              <a:buNone/>
            </a:pPr>
            <a:r>
              <a:rPr lang="fr-FR" sz="3000" b="1" dirty="0" smtClean="0"/>
              <a:t> </a:t>
            </a:r>
            <a:r>
              <a:rPr lang="fr-FR" sz="3000" b="1" i="1" dirty="0" smtClean="0"/>
              <a:t>Prédominance de crédit à court terme</a:t>
            </a:r>
          </a:p>
          <a:p>
            <a:pPr>
              <a:buNone/>
            </a:pPr>
            <a:r>
              <a:rPr lang="fr-FR" sz="3000" dirty="0" smtClean="0"/>
              <a:t>Années      CT                     MT                    LT         Total</a:t>
            </a:r>
          </a:p>
          <a:p>
            <a:pPr marL="514350" indent="-514350">
              <a:buAutoNum type="arabicPlain" startAt="2010"/>
            </a:pPr>
            <a:r>
              <a:rPr lang="fr-FR" sz="3000" dirty="0" smtClean="0"/>
              <a:t> 2227,8(</a:t>
            </a:r>
            <a:r>
              <a:rPr lang="fr-FR" sz="3000" b="1" u="sng" dirty="0" smtClean="0"/>
              <a:t>61,4%</a:t>
            </a:r>
            <a:r>
              <a:rPr lang="fr-FR" sz="3000" dirty="0" smtClean="0"/>
              <a:t>)  1291,3(</a:t>
            </a:r>
            <a:r>
              <a:rPr lang="fr-FR" sz="3000" b="1" u="sng" dirty="0" smtClean="0"/>
              <a:t>35,5%</a:t>
            </a:r>
            <a:r>
              <a:rPr lang="fr-FR" sz="3000" b="1" dirty="0" smtClean="0"/>
              <a:t>)</a:t>
            </a:r>
            <a:r>
              <a:rPr lang="fr-FR" sz="3000" dirty="0" smtClean="0"/>
              <a:t>   108,4(</a:t>
            </a:r>
            <a:r>
              <a:rPr lang="fr-FR" sz="3000" b="1" u="sng" dirty="0" smtClean="0"/>
              <a:t>2,9%</a:t>
            </a:r>
            <a:r>
              <a:rPr lang="fr-FR" sz="3000" u="sng" dirty="0" smtClean="0"/>
              <a:t>)</a:t>
            </a:r>
            <a:r>
              <a:rPr lang="fr-FR" sz="3000" dirty="0" smtClean="0"/>
              <a:t> 3627,7</a:t>
            </a:r>
          </a:p>
          <a:p>
            <a:pPr marL="514350" indent="-514350">
              <a:buNone/>
            </a:pPr>
            <a:r>
              <a:rPr lang="fr-FR" sz="3000" dirty="0" smtClean="0"/>
              <a:t>2015  4691,1(</a:t>
            </a:r>
            <a:r>
              <a:rPr lang="fr-FR" sz="3000" b="1" u="sng" dirty="0" smtClean="0"/>
              <a:t>62,1%</a:t>
            </a:r>
            <a:r>
              <a:rPr lang="fr-FR" sz="3000" dirty="0" smtClean="0"/>
              <a:t>)   2667,5(</a:t>
            </a:r>
            <a:r>
              <a:rPr lang="fr-FR" sz="3000" b="1" u="sng" dirty="0" smtClean="0"/>
              <a:t>35,7%</a:t>
            </a:r>
            <a:r>
              <a:rPr lang="fr-FR" sz="3000" dirty="0" smtClean="0"/>
              <a:t>)   183(</a:t>
            </a:r>
            <a:r>
              <a:rPr lang="fr-FR" sz="3000" b="1" u="sng" dirty="0" smtClean="0"/>
              <a:t>2,4)</a:t>
            </a:r>
            <a:r>
              <a:rPr lang="fr-FR" sz="3000" dirty="0" smtClean="0"/>
              <a:t>    7542</a:t>
            </a:r>
          </a:p>
          <a:p>
            <a:pPr marL="514350" indent="-514350">
              <a:buNone/>
            </a:pPr>
            <a:r>
              <a:rPr lang="fr-FR" sz="3000" b="1" dirty="0" smtClean="0"/>
              <a:t>   </a:t>
            </a:r>
            <a:r>
              <a:rPr lang="fr-FR" sz="3000" b="1" u="sng" dirty="0" smtClean="0"/>
              <a:t>Source </a:t>
            </a:r>
            <a:r>
              <a:rPr lang="fr-FR" sz="3000" b="1" dirty="0" smtClean="0"/>
              <a:t>: BEAC</a:t>
            </a:r>
          </a:p>
          <a:p>
            <a:pPr marL="514350" indent="-514350">
              <a:buNone/>
            </a:pPr>
            <a:endParaRPr lang="fr-FR" sz="3000" b="1" dirty="0" smtClean="0"/>
          </a:p>
          <a:p>
            <a:pPr marL="514350" indent="-514350">
              <a:buNone/>
            </a:pPr>
            <a:r>
              <a:rPr lang="fr-FR" sz="3000" dirty="0" smtClean="0"/>
              <a:t>Le développement nécessite des crédits à LT. Or le système ne finance que les campagnes agricoles de rente  en direction du métropole et des biens importés du métropole.</a:t>
            </a:r>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12</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3609B045-00C9-4426-9A0E-997978D69BAB}" type="datetime1">
              <a:rPr lang="fr-FR" smtClean="0"/>
              <a:pPr/>
              <a:t>25/10/2016</a:t>
            </a:fld>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11156"/>
          </a:xfrm>
        </p:spPr>
        <p:txBody>
          <a:bodyPr>
            <a:normAutofit fontScale="90000"/>
          </a:bodyPr>
          <a:lstStyle/>
          <a:p>
            <a:r>
              <a:rPr lang="fr-FR" sz="3600" dirty="0" smtClean="0">
                <a:solidFill>
                  <a:srgbClr val="0070C0"/>
                </a:solidFill>
              </a:rPr>
              <a:t>A- (Suite)</a:t>
            </a:r>
            <a:endParaRPr lang="fr-FR" sz="3600" dirty="0">
              <a:solidFill>
                <a:srgbClr val="0070C0"/>
              </a:solidFill>
            </a:endParaRPr>
          </a:p>
        </p:txBody>
      </p:sp>
      <p:sp>
        <p:nvSpPr>
          <p:cNvPr id="3" name="Espace réservé du contenu 2"/>
          <p:cNvSpPr>
            <a:spLocks noGrp="1"/>
          </p:cNvSpPr>
          <p:nvPr>
            <p:ph idx="1"/>
          </p:nvPr>
        </p:nvSpPr>
        <p:spPr>
          <a:xfrm>
            <a:off x="457200" y="785794"/>
            <a:ext cx="8229600" cy="6429420"/>
          </a:xfrm>
        </p:spPr>
        <p:txBody>
          <a:bodyPr>
            <a:noAutofit/>
          </a:bodyPr>
          <a:lstStyle/>
          <a:p>
            <a:pPr>
              <a:buNone/>
            </a:pPr>
            <a:r>
              <a:rPr lang="fr-FR" sz="2800" b="1" u="sng" dirty="0" smtClean="0"/>
              <a:t>2)- Crédits à l’économie en % du PIB</a:t>
            </a:r>
          </a:p>
          <a:p>
            <a:pPr>
              <a:buNone/>
            </a:pPr>
            <a:r>
              <a:rPr lang="fr-FR" sz="2800" dirty="0" smtClean="0"/>
              <a:t>Afrique du Sud     150 </a:t>
            </a:r>
          </a:p>
          <a:p>
            <a:pPr>
              <a:buNone/>
            </a:pPr>
            <a:r>
              <a:rPr lang="fr-FR" sz="2800" dirty="0" smtClean="0"/>
              <a:t>USA                         200</a:t>
            </a:r>
          </a:p>
          <a:p>
            <a:pPr>
              <a:buNone/>
            </a:pPr>
            <a:r>
              <a:rPr lang="fr-FR" sz="2800" dirty="0" smtClean="0"/>
              <a:t>France                     95</a:t>
            </a:r>
          </a:p>
          <a:p>
            <a:pPr>
              <a:buNone/>
            </a:pPr>
            <a:r>
              <a:rPr lang="fr-FR" sz="2800" dirty="0" smtClean="0"/>
              <a:t>Zone franc               23</a:t>
            </a:r>
          </a:p>
          <a:p>
            <a:pPr>
              <a:buNone/>
            </a:pPr>
            <a:r>
              <a:rPr lang="fr-FR" sz="2800" b="1" u="sng" dirty="0" smtClean="0"/>
              <a:t>Source </a:t>
            </a:r>
            <a:r>
              <a:rPr lang="fr-FR" sz="2800" dirty="0" smtClean="0"/>
              <a:t>:Mondafrique, 2015</a:t>
            </a:r>
          </a:p>
          <a:p>
            <a:pPr>
              <a:buNone/>
            </a:pPr>
            <a:r>
              <a:rPr lang="fr-FR" sz="2800" dirty="0" smtClean="0"/>
              <a:t> </a:t>
            </a:r>
            <a:r>
              <a:rPr lang="fr-FR" sz="2800" b="1" u="sng" dirty="0" smtClean="0"/>
              <a:t>3)- Avoirs extérieurs, dépôts et Crédits à l’économie</a:t>
            </a:r>
          </a:p>
          <a:p>
            <a:pPr>
              <a:buNone/>
            </a:pPr>
            <a:r>
              <a:rPr lang="fr-FR" sz="2800" dirty="0" smtClean="0"/>
              <a:t>Années           Crédits         Dépôts     Avoirs extérieurs</a:t>
            </a:r>
          </a:p>
          <a:p>
            <a:pPr>
              <a:buNone/>
            </a:pPr>
            <a:r>
              <a:rPr lang="fr-FR" sz="2800" dirty="0" smtClean="0"/>
              <a:t>       2004         1.650,3        2.353         1.535,5</a:t>
            </a:r>
          </a:p>
          <a:p>
            <a:pPr>
              <a:buNone/>
            </a:pPr>
            <a:r>
              <a:rPr lang="fr-FR" sz="2800" dirty="0" smtClean="0"/>
              <a:t>        2012         5.113,7        8.623,4      8.870.5</a:t>
            </a:r>
          </a:p>
          <a:p>
            <a:pPr>
              <a:buNone/>
            </a:pPr>
            <a:r>
              <a:rPr lang="fr-FR" sz="2800" dirty="0" smtClean="0"/>
              <a:t>   </a:t>
            </a:r>
            <a:r>
              <a:rPr lang="fr-FR" sz="2800" b="1" u="sng" dirty="0" smtClean="0"/>
              <a:t>Source</a:t>
            </a:r>
            <a:r>
              <a:rPr lang="fr-FR" sz="2800" dirty="0" smtClean="0"/>
              <a:t> : BEAC</a:t>
            </a:r>
          </a:p>
          <a:p>
            <a:pPr>
              <a:buNone/>
            </a:pPr>
            <a:r>
              <a:rPr lang="fr-FR" sz="2800" dirty="0" smtClean="0"/>
              <a:t>Pas de rapport entre dépôts, avoirs extérieurs et crédits</a:t>
            </a:r>
            <a:endParaRPr lang="fr-FR" sz="2800" dirty="0"/>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13</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72C4ECF8-9968-424B-A1FD-B3E108D033C8}" type="datetime1">
              <a:rPr lang="fr-FR" smtClean="0"/>
              <a:pPr/>
              <a:t>25/10/2016</a:t>
            </a:fld>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70C0"/>
                </a:solidFill>
              </a:rPr>
              <a:t>A- (Suite)</a:t>
            </a:r>
            <a:endParaRPr lang="fr-FR" dirty="0">
              <a:solidFill>
                <a:srgbClr val="0070C0"/>
              </a:solidFill>
            </a:endParaRPr>
          </a:p>
        </p:txBody>
      </p:sp>
      <p:sp>
        <p:nvSpPr>
          <p:cNvPr id="3" name="Espace réservé du contenu 2"/>
          <p:cNvSpPr>
            <a:spLocks noGrp="1"/>
          </p:cNvSpPr>
          <p:nvPr>
            <p:ph idx="1"/>
          </p:nvPr>
        </p:nvSpPr>
        <p:spPr>
          <a:xfrm>
            <a:off x="457200" y="1214422"/>
            <a:ext cx="8686800" cy="5357850"/>
          </a:xfrm>
        </p:spPr>
        <p:txBody>
          <a:bodyPr>
            <a:normAutofit fontScale="85000" lnSpcReduction="10000"/>
          </a:bodyPr>
          <a:lstStyle/>
          <a:p>
            <a:pPr>
              <a:buNone/>
            </a:pPr>
            <a:r>
              <a:rPr lang="fr-FR" b="1" u="sng" dirty="0" smtClean="0"/>
              <a:t>4)- Politique de taux d’intérêt débiteurs (2009)</a:t>
            </a:r>
          </a:p>
          <a:p>
            <a:pPr>
              <a:buNone/>
            </a:pPr>
            <a:endParaRPr lang="fr-FR" dirty="0" smtClean="0"/>
          </a:p>
          <a:p>
            <a:pPr>
              <a:buNone/>
            </a:pPr>
            <a:r>
              <a:rPr lang="fr-FR" dirty="0" smtClean="0"/>
              <a:t>                   </a:t>
            </a:r>
            <a:r>
              <a:rPr lang="fr-FR" b="1" dirty="0" smtClean="0"/>
              <a:t> UEMOA                                              CEMAC</a:t>
            </a:r>
          </a:p>
          <a:p>
            <a:pPr>
              <a:buNone/>
            </a:pPr>
            <a:r>
              <a:rPr lang="fr-FR" b="1" dirty="0" smtClean="0"/>
              <a:t>    </a:t>
            </a:r>
            <a:r>
              <a:rPr lang="fr-FR" dirty="0" smtClean="0"/>
              <a:t>       Particuliers  Entreprises        Particuliers     Entreprises</a:t>
            </a:r>
          </a:p>
          <a:p>
            <a:pPr>
              <a:buNone/>
            </a:pPr>
            <a:r>
              <a:rPr lang="fr-FR" dirty="0" smtClean="0"/>
              <a:t>CT        10,4                    7,7                        18,5                   8,3</a:t>
            </a:r>
          </a:p>
          <a:p>
            <a:pPr>
              <a:buNone/>
            </a:pPr>
            <a:r>
              <a:rPr lang="fr-FR" dirty="0" smtClean="0"/>
              <a:t>MT        13,5                    11,3                     14,5                   9,3</a:t>
            </a:r>
          </a:p>
          <a:p>
            <a:pPr>
              <a:buNone/>
            </a:pPr>
            <a:r>
              <a:rPr lang="fr-FR" dirty="0" smtClean="0"/>
              <a:t>LT           11,8                    9,1                        7                        9,9</a:t>
            </a:r>
          </a:p>
          <a:p>
            <a:pPr>
              <a:buNone/>
            </a:pPr>
            <a:r>
              <a:rPr lang="fr-FR" b="1" u="sng" dirty="0" smtClean="0"/>
              <a:t>Source</a:t>
            </a:r>
            <a:r>
              <a:rPr lang="fr-FR" b="1" dirty="0" smtClean="0"/>
              <a:t>  </a:t>
            </a:r>
            <a:r>
              <a:rPr lang="fr-FR" dirty="0" smtClean="0"/>
              <a:t>BCEAO   (NB: Il faut ajouter d’autres frais)</a:t>
            </a:r>
            <a:endParaRPr lang="fr-FR" b="1" dirty="0" smtClean="0"/>
          </a:p>
          <a:p>
            <a:pPr>
              <a:buNone/>
            </a:pPr>
            <a:endParaRPr lang="fr-FR" b="1" u="sng" dirty="0" smtClean="0"/>
          </a:p>
          <a:p>
            <a:pPr>
              <a:buNone/>
            </a:pPr>
            <a:r>
              <a:rPr lang="fr-FR" b="1" u="sng" dirty="0" smtClean="0"/>
              <a:t>5)- Avances aux Trésors nationaux</a:t>
            </a:r>
          </a:p>
          <a:p>
            <a:pPr>
              <a:buNone/>
            </a:pPr>
            <a:r>
              <a:rPr lang="fr-FR" dirty="0" smtClean="0"/>
              <a:t>20 % des recettes budgétaires</a:t>
            </a:r>
            <a:endParaRPr lang="fr-FR" dirty="0"/>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14</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525F647D-9DC6-4F97-82ED-E5ACC1D04E15}" type="datetime1">
              <a:rPr lang="fr-FR" smtClean="0"/>
              <a:pPr/>
              <a:t>25/10/2016</a:t>
            </a:fld>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11156"/>
          </a:xfrm>
        </p:spPr>
        <p:txBody>
          <a:bodyPr>
            <a:normAutofit fontScale="90000"/>
          </a:bodyPr>
          <a:lstStyle/>
          <a:p>
            <a:r>
              <a:rPr lang="fr-FR" smtClean="0">
                <a:solidFill>
                  <a:srgbClr val="0070C0"/>
                </a:solidFill>
              </a:rPr>
              <a:t>PREMIERE  </a:t>
            </a:r>
            <a:r>
              <a:rPr lang="fr-FR" dirty="0" smtClean="0">
                <a:solidFill>
                  <a:srgbClr val="0070C0"/>
                </a:solidFill>
              </a:rPr>
              <a:t>AFFIRMATION</a:t>
            </a:r>
            <a:endParaRPr lang="fr-FR" dirty="0">
              <a:solidFill>
                <a:srgbClr val="0070C0"/>
              </a:solidFill>
            </a:endParaRPr>
          </a:p>
        </p:txBody>
      </p:sp>
      <p:sp>
        <p:nvSpPr>
          <p:cNvPr id="3" name="Espace réservé du contenu 2"/>
          <p:cNvSpPr>
            <a:spLocks noGrp="1"/>
          </p:cNvSpPr>
          <p:nvPr>
            <p:ph idx="1"/>
          </p:nvPr>
        </p:nvSpPr>
        <p:spPr>
          <a:xfrm>
            <a:off x="457200" y="785794"/>
            <a:ext cx="8229600" cy="6072206"/>
          </a:xfrm>
        </p:spPr>
        <p:txBody>
          <a:bodyPr>
            <a:noAutofit/>
          </a:bodyPr>
          <a:lstStyle/>
          <a:p>
            <a:pPr>
              <a:buNone/>
            </a:pPr>
            <a:r>
              <a:rPr lang="fr-FR" dirty="0" smtClean="0">
                <a:solidFill>
                  <a:srgbClr val="00B0F0"/>
                </a:solidFill>
              </a:rPr>
              <a:t>LES CARACTERISTIQUES DE LA ZONE FRANC ET SA POLITIQUE DE FINANCEMENT   NE PARAISSENT PAS FAVORISER LES ECONOMIES DES PAYS AFRICAINS MEMBRES.</a:t>
            </a:r>
          </a:p>
          <a:p>
            <a:pPr>
              <a:buNone/>
            </a:pPr>
            <a:r>
              <a:rPr lang="fr-FR" dirty="0" smtClean="0">
                <a:solidFill>
                  <a:srgbClr val="00B0F0"/>
                </a:solidFill>
              </a:rPr>
              <a:t> CEPENDANT LA POLITIQUE MONETAIRE NE PEUT CONSTITUER EN ELLE SEULE UN OBSTACLE AU DEVELOPPEMENT ECONOMIQUE ET SOCIAL.</a:t>
            </a:r>
          </a:p>
          <a:p>
            <a:pPr>
              <a:buNone/>
            </a:pPr>
            <a:r>
              <a:rPr lang="fr-FR" dirty="0" smtClean="0">
                <a:solidFill>
                  <a:srgbClr val="00B0F0"/>
                </a:solidFill>
              </a:rPr>
              <a:t>   C’EST L’ABSENCE DES REFORMES STRUCTURELLES QUI CONSTITUE LE VRAI HANDICAP AU DEVELOPPEMENT. </a:t>
            </a:r>
            <a:endParaRPr lang="fr-FR" dirty="0">
              <a:solidFill>
                <a:srgbClr val="00B0F0"/>
              </a:solidFill>
            </a:endParaRPr>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15</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E5A704C9-D8C1-4FB6-99FB-7F4DAC2B9F9D}" type="datetime1">
              <a:rPr lang="fr-FR" smtClean="0"/>
              <a:pPr/>
              <a:t>25/10/2016</a:t>
            </a:fld>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B050"/>
                </a:solidFill>
              </a:rPr>
              <a:t>Première conclusion</a:t>
            </a:r>
            <a:endParaRPr lang="fr-FR" dirty="0">
              <a:solidFill>
                <a:srgbClr val="00B050"/>
              </a:solidFill>
            </a:endParaRPr>
          </a:p>
        </p:txBody>
      </p:sp>
      <p:sp>
        <p:nvSpPr>
          <p:cNvPr id="3" name="Espace réservé du contenu 2"/>
          <p:cNvSpPr>
            <a:spLocks noGrp="1"/>
          </p:cNvSpPr>
          <p:nvPr>
            <p:ph idx="1"/>
          </p:nvPr>
        </p:nvSpPr>
        <p:spPr>
          <a:xfrm>
            <a:off x="457200" y="1071546"/>
            <a:ext cx="8229600" cy="5786454"/>
          </a:xfrm>
        </p:spPr>
        <p:txBody>
          <a:bodyPr>
            <a:normAutofit fontScale="92500" lnSpcReduction="20000"/>
          </a:bodyPr>
          <a:lstStyle/>
          <a:p>
            <a:r>
              <a:rPr lang="fr-FR" dirty="0" smtClean="0">
                <a:solidFill>
                  <a:srgbClr val="00B050"/>
                </a:solidFill>
              </a:rPr>
              <a:t>Politique de crédit restrictive;</a:t>
            </a:r>
          </a:p>
          <a:p>
            <a:r>
              <a:rPr lang="fr-FR" dirty="0" smtClean="0">
                <a:solidFill>
                  <a:srgbClr val="00B050"/>
                </a:solidFill>
              </a:rPr>
              <a:t>Financement de l’Etat très réduit, alors que l’Etat doit construire les infrastructures économiques et sociales nécessaires pour la croissance économique.</a:t>
            </a:r>
          </a:p>
          <a:p>
            <a:r>
              <a:rPr lang="fr-FR" dirty="0" smtClean="0">
                <a:solidFill>
                  <a:srgbClr val="00B050"/>
                </a:solidFill>
              </a:rPr>
              <a:t>Taux d’intérêts assez élevés  dissuadent les futurs entrepreneurs; [Banque de France2012]</a:t>
            </a:r>
          </a:p>
          <a:p>
            <a:r>
              <a:rPr lang="fr-FR" dirty="0" smtClean="0">
                <a:solidFill>
                  <a:srgbClr val="00B050"/>
                </a:solidFill>
              </a:rPr>
              <a:t>Les crédits distribués n’ont pas de rapport avec les dépôts et les avoirs extérieurs.</a:t>
            </a:r>
          </a:p>
          <a:p>
            <a:r>
              <a:rPr lang="fr-FR" dirty="0" smtClean="0">
                <a:solidFill>
                  <a:srgbClr val="00B050"/>
                </a:solidFill>
              </a:rPr>
              <a:t>Ratio crédits/PIB très bas;</a:t>
            </a:r>
          </a:p>
          <a:p>
            <a:r>
              <a:rPr lang="fr-FR" dirty="0" smtClean="0">
                <a:solidFill>
                  <a:srgbClr val="00B050"/>
                </a:solidFill>
              </a:rPr>
              <a:t>La quasi-inexistence des crédits LT constitue un handicap pour le financement des projets de développement.</a:t>
            </a:r>
          </a:p>
          <a:p>
            <a:endParaRPr lang="fr-FR" dirty="0" smtClean="0"/>
          </a:p>
          <a:p>
            <a:endParaRPr lang="fr-FR" dirty="0" smtClean="0"/>
          </a:p>
          <a:p>
            <a:endParaRPr lang="fr-FR" dirty="0"/>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16</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D1917AC3-A341-4307-BE2A-477518E84EE8}" type="datetime1">
              <a:rPr lang="fr-FR" smtClean="0"/>
              <a:pPr/>
              <a:t>25/10/2016</a:t>
            </a:fld>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solidFill>
                  <a:srgbClr val="0070C0"/>
                </a:solidFill>
              </a:rPr>
              <a:t>B)- LE FCFA  EST-IL SUREVALUE ?</a:t>
            </a:r>
            <a:endParaRPr lang="fr-FR" sz="4000" b="1" dirty="0">
              <a:solidFill>
                <a:srgbClr val="0070C0"/>
              </a:solidFill>
            </a:endParaRPr>
          </a:p>
        </p:txBody>
      </p:sp>
      <p:sp>
        <p:nvSpPr>
          <p:cNvPr id="3" name="Espace réservé du contenu 2"/>
          <p:cNvSpPr>
            <a:spLocks noGrp="1"/>
          </p:cNvSpPr>
          <p:nvPr>
            <p:ph idx="1"/>
          </p:nvPr>
        </p:nvSpPr>
        <p:spPr>
          <a:xfrm>
            <a:off x="457200" y="1071546"/>
            <a:ext cx="8229600" cy="5857916"/>
          </a:xfrm>
        </p:spPr>
        <p:txBody>
          <a:bodyPr>
            <a:normAutofit fontScale="85000" lnSpcReduction="10000"/>
          </a:bodyPr>
          <a:lstStyle/>
          <a:p>
            <a:pPr>
              <a:buNone/>
            </a:pPr>
            <a:r>
              <a:rPr lang="fr-FR" dirty="0" smtClean="0"/>
              <a:t>C’est la question de la compétitivité des pays membres qui est posée. On va analyser les éléments explicatifs de la dépréciation d’une monnaie:</a:t>
            </a:r>
          </a:p>
          <a:p>
            <a:pPr>
              <a:buNone/>
            </a:pPr>
            <a:r>
              <a:rPr lang="fr-FR" b="1" dirty="0" smtClean="0"/>
              <a:t> </a:t>
            </a:r>
            <a:r>
              <a:rPr lang="fr-FR" sz="2800" b="1" u="sng" dirty="0" smtClean="0"/>
              <a:t>1)- Evolution du TCER, indice 2000 =100</a:t>
            </a:r>
          </a:p>
          <a:p>
            <a:pPr>
              <a:buNone/>
            </a:pPr>
            <a:r>
              <a:rPr lang="fr-FR" sz="2800" dirty="0" smtClean="0"/>
              <a:t>      Le taux de change effectif réel mesure les variations de l’indice des prix à la consommation par rapport aux partenaires commerciaux. (PPA)</a:t>
            </a:r>
          </a:p>
          <a:p>
            <a:pPr>
              <a:buNone/>
            </a:pPr>
            <a:r>
              <a:rPr lang="fr-FR" sz="2800" dirty="0" smtClean="0"/>
              <a:t>                            2004/08                2009      2012            2014</a:t>
            </a:r>
          </a:p>
          <a:p>
            <a:pPr>
              <a:buNone/>
            </a:pPr>
            <a:r>
              <a:rPr lang="fr-FR" sz="2800" dirty="0" smtClean="0"/>
              <a:t>Afrique </a:t>
            </a:r>
            <a:r>
              <a:rPr lang="fr-FR" sz="2800" dirty="0" err="1" smtClean="0"/>
              <a:t>subs</a:t>
            </a:r>
            <a:r>
              <a:rPr lang="fr-FR" sz="2800" dirty="0" smtClean="0"/>
              <a:t>          109,5                  113,6      123,2           125,1</a:t>
            </a:r>
          </a:p>
          <a:p>
            <a:pPr>
              <a:buNone/>
            </a:pPr>
            <a:r>
              <a:rPr lang="fr-FR" sz="2800" b="1" dirty="0" smtClean="0"/>
              <a:t>Zone franc             115,5                   122,7      114,5           113,5</a:t>
            </a:r>
          </a:p>
          <a:p>
            <a:pPr>
              <a:buNone/>
            </a:pPr>
            <a:r>
              <a:rPr lang="fr-FR" sz="2800" dirty="0" smtClean="0"/>
              <a:t>CEMAC                     117,1                  127,2       120,2           127,6</a:t>
            </a:r>
          </a:p>
          <a:p>
            <a:pPr>
              <a:buNone/>
            </a:pPr>
            <a:r>
              <a:rPr lang="fr-FR" sz="2800" dirty="0" smtClean="0"/>
              <a:t>                     </a:t>
            </a:r>
            <a:r>
              <a:rPr lang="fr-FR" sz="2800" b="1" u="sng" dirty="0" smtClean="0"/>
              <a:t>Source</a:t>
            </a:r>
            <a:r>
              <a:rPr lang="fr-FR" sz="2800" dirty="0" smtClean="0"/>
              <a:t> : FMI</a:t>
            </a:r>
          </a:p>
          <a:p>
            <a:pPr>
              <a:buNone/>
            </a:pPr>
            <a:r>
              <a:rPr lang="fr-FR" sz="2800" dirty="0" smtClean="0"/>
              <a:t>L’évolution des TCER n’est pas très défavorables.</a:t>
            </a:r>
            <a:endParaRPr lang="fr-FR" sz="2800" dirty="0"/>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17</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6A37FEF0-9D9A-4F06-82B5-EA92CD8EDD76}" type="datetime1">
              <a:rPr lang="fr-FR" smtClean="0"/>
              <a:pPr/>
              <a:t>25/10/2016</a:t>
            </a:fld>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6908"/>
          </a:xfrm>
        </p:spPr>
        <p:txBody>
          <a:bodyPr/>
          <a:lstStyle/>
          <a:p>
            <a:r>
              <a:rPr lang="fr-FR" dirty="0" smtClean="0">
                <a:solidFill>
                  <a:srgbClr val="0070C0"/>
                </a:solidFill>
              </a:rPr>
              <a:t>B- (Suite)</a:t>
            </a:r>
            <a:endParaRPr lang="fr-FR" dirty="0">
              <a:solidFill>
                <a:srgbClr val="0070C0"/>
              </a:solidFill>
            </a:endParaRPr>
          </a:p>
        </p:txBody>
      </p:sp>
      <p:sp>
        <p:nvSpPr>
          <p:cNvPr id="3" name="Espace réservé du contenu 2"/>
          <p:cNvSpPr>
            <a:spLocks noGrp="1"/>
          </p:cNvSpPr>
          <p:nvPr>
            <p:ph idx="1"/>
          </p:nvPr>
        </p:nvSpPr>
        <p:spPr>
          <a:xfrm>
            <a:off x="457200" y="1142984"/>
            <a:ext cx="8229600" cy="4983179"/>
          </a:xfrm>
        </p:spPr>
        <p:txBody>
          <a:bodyPr>
            <a:normAutofit lnSpcReduction="10000"/>
          </a:bodyPr>
          <a:lstStyle/>
          <a:p>
            <a:pPr>
              <a:buNone/>
            </a:pPr>
            <a:r>
              <a:rPr lang="fr-FR" b="1" u="sng" dirty="0" smtClean="0"/>
              <a:t>2)- Evolution du solde extérieur courant (%PIB)</a:t>
            </a:r>
          </a:p>
          <a:p>
            <a:pPr>
              <a:buNone/>
            </a:pPr>
            <a:r>
              <a:rPr lang="fr-FR" dirty="0" smtClean="0"/>
              <a:t>                </a:t>
            </a:r>
            <a:r>
              <a:rPr lang="fr-FR" sz="2800" dirty="0" smtClean="0"/>
              <a:t>  2004/08        2009     2011      2013        2015</a:t>
            </a:r>
          </a:p>
          <a:p>
            <a:pPr>
              <a:buNone/>
            </a:pPr>
            <a:r>
              <a:rPr lang="fr-FR" sz="2800" dirty="0" smtClean="0"/>
              <a:t> Afrique         2,1                 -2,8      -0,7         -2,4      -5,5       </a:t>
            </a:r>
          </a:p>
          <a:p>
            <a:pPr>
              <a:buNone/>
            </a:pPr>
            <a:r>
              <a:rPr lang="fr-FR" sz="2800" dirty="0" smtClean="0"/>
              <a:t> </a:t>
            </a:r>
            <a:r>
              <a:rPr lang="fr-FR" sz="2800" dirty="0" err="1" smtClean="0"/>
              <a:t>Subsahar</a:t>
            </a:r>
            <a:endParaRPr lang="fr-FR" sz="2800" dirty="0" smtClean="0"/>
          </a:p>
          <a:p>
            <a:pPr>
              <a:buNone/>
            </a:pPr>
            <a:r>
              <a:rPr lang="fr-FR" sz="2800" dirty="0" smtClean="0"/>
              <a:t>Zone Franc      0,2                   -5,3      -0,2        -4        -6,8</a:t>
            </a:r>
          </a:p>
          <a:p>
            <a:pPr>
              <a:buNone/>
            </a:pPr>
            <a:r>
              <a:rPr lang="fr-FR" sz="2800" b="1" u="sng" dirty="0" smtClean="0"/>
              <a:t>Source</a:t>
            </a:r>
            <a:r>
              <a:rPr lang="fr-FR" sz="2800" dirty="0" smtClean="0"/>
              <a:t> : FMI</a:t>
            </a:r>
          </a:p>
          <a:p>
            <a:pPr>
              <a:buNone/>
            </a:pPr>
            <a:endParaRPr lang="fr-FR" sz="2800" dirty="0" smtClean="0"/>
          </a:p>
          <a:p>
            <a:pPr>
              <a:buNone/>
            </a:pPr>
            <a:r>
              <a:rPr lang="fr-FR" sz="2800" dirty="0" smtClean="0"/>
              <a:t>La crise financière internationale et la baisse des prix du pétrole et des produits de base peuvent expliquer l’évolution défavorable du solde courant. </a:t>
            </a:r>
          </a:p>
          <a:p>
            <a:pPr>
              <a:buNone/>
            </a:pPr>
            <a:endParaRPr lang="fr-FR" sz="2800" dirty="0"/>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18</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3B705A83-F6E4-4016-820E-4D83495E607E}" type="datetime1">
              <a:rPr lang="fr-FR" smtClean="0"/>
              <a:pPr/>
              <a:t>25/10/2016</a:t>
            </a:fld>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39718"/>
          </a:xfrm>
        </p:spPr>
        <p:txBody>
          <a:bodyPr>
            <a:normAutofit fontScale="90000"/>
          </a:bodyPr>
          <a:lstStyle/>
          <a:p>
            <a:r>
              <a:rPr lang="fr-FR" sz="4000" dirty="0" smtClean="0">
                <a:solidFill>
                  <a:srgbClr val="0070C0"/>
                </a:solidFill>
              </a:rPr>
              <a:t>B- (Suite)</a:t>
            </a:r>
            <a:endParaRPr lang="fr-FR" sz="4000" dirty="0">
              <a:solidFill>
                <a:srgbClr val="0070C0"/>
              </a:solidFill>
            </a:endParaRPr>
          </a:p>
        </p:txBody>
      </p:sp>
      <p:sp>
        <p:nvSpPr>
          <p:cNvPr id="3" name="Espace réservé du contenu 2"/>
          <p:cNvSpPr>
            <a:spLocks noGrp="1"/>
          </p:cNvSpPr>
          <p:nvPr>
            <p:ph idx="1"/>
          </p:nvPr>
        </p:nvSpPr>
        <p:spPr>
          <a:xfrm>
            <a:off x="457200" y="785794"/>
            <a:ext cx="8229600" cy="5340369"/>
          </a:xfrm>
        </p:spPr>
        <p:txBody>
          <a:bodyPr>
            <a:normAutofit lnSpcReduction="10000"/>
          </a:bodyPr>
          <a:lstStyle/>
          <a:p>
            <a:pPr>
              <a:buNone/>
            </a:pPr>
            <a:r>
              <a:rPr lang="fr-FR" b="1" u="sng" dirty="0" smtClean="0">
                <a:effectLst>
                  <a:outerShdw blurRad="38100" dist="38100" dir="2700000" algn="tl">
                    <a:srgbClr val="000000">
                      <a:alpha val="43137"/>
                    </a:srgbClr>
                  </a:outerShdw>
                </a:effectLst>
              </a:rPr>
              <a:t>3)- Evolution de la balance commerciale, marchandises ( en % du PIB)</a:t>
            </a:r>
          </a:p>
          <a:p>
            <a:pPr>
              <a:buNone/>
            </a:pPr>
            <a:r>
              <a:rPr lang="fr-FR" b="1" dirty="0" smtClean="0"/>
              <a:t>                   </a:t>
            </a:r>
            <a:r>
              <a:rPr lang="fr-FR" dirty="0" smtClean="0"/>
              <a:t>       2004/08   2009    2012      2015</a:t>
            </a:r>
          </a:p>
          <a:p>
            <a:pPr>
              <a:buNone/>
            </a:pPr>
            <a:r>
              <a:rPr lang="fr-FR" dirty="0" smtClean="0"/>
              <a:t>Afrique </a:t>
            </a:r>
            <a:r>
              <a:rPr lang="fr-FR" dirty="0" err="1" smtClean="0"/>
              <a:t>Subs</a:t>
            </a:r>
            <a:r>
              <a:rPr lang="fr-FR" dirty="0" smtClean="0"/>
              <a:t>         6,4          2,4      3,8           -2,1</a:t>
            </a:r>
          </a:p>
          <a:p>
            <a:pPr>
              <a:buNone/>
            </a:pPr>
            <a:r>
              <a:rPr lang="fr-FR" b="1" dirty="0" smtClean="0"/>
              <a:t>Zone Franc            13,9        7,9       13,3         4,8</a:t>
            </a:r>
          </a:p>
          <a:p>
            <a:pPr>
              <a:buNone/>
            </a:pPr>
            <a:r>
              <a:rPr lang="fr-FR" dirty="0" smtClean="0"/>
              <a:t>CEMAC                   28,9         17       27,2          13,4</a:t>
            </a:r>
          </a:p>
          <a:p>
            <a:pPr>
              <a:buNone/>
            </a:pPr>
            <a:r>
              <a:rPr lang="fr-FR" dirty="0" smtClean="0"/>
              <a:t>                    </a:t>
            </a:r>
            <a:r>
              <a:rPr lang="fr-FR" b="1" u="sng" dirty="0" smtClean="0"/>
              <a:t>Source</a:t>
            </a:r>
            <a:r>
              <a:rPr lang="fr-FR" dirty="0" smtClean="0"/>
              <a:t> : FMI</a:t>
            </a:r>
          </a:p>
          <a:p>
            <a:pPr>
              <a:buNone/>
            </a:pPr>
            <a:r>
              <a:rPr lang="fr-FR" dirty="0" smtClean="0"/>
              <a:t>La situation favorable de la BC marchandise est imputable à la situation des pays pétroliers des pays de la CEMAC.</a:t>
            </a:r>
            <a:endParaRPr lang="fr-FR" dirty="0"/>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19</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1711520A-4685-4C5D-B77A-5CA15E85918E}" type="datetime1">
              <a:rPr lang="fr-FR" smtClean="0"/>
              <a:pPr/>
              <a:t>25/10/2016</a:t>
            </a:fld>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normAutofit/>
          </a:bodyPr>
          <a:lstStyle/>
          <a:p>
            <a:r>
              <a:rPr lang="fr-FR" sz="4000" dirty="0" smtClean="0">
                <a:solidFill>
                  <a:srgbClr val="00B050"/>
                </a:solidFill>
              </a:rPr>
              <a:t>INTRODUCTION</a:t>
            </a:r>
            <a:endParaRPr lang="fr-FR" sz="4000" dirty="0">
              <a:solidFill>
                <a:srgbClr val="00B050"/>
              </a:solidFill>
            </a:endParaRPr>
          </a:p>
        </p:txBody>
      </p:sp>
      <p:sp>
        <p:nvSpPr>
          <p:cNvPr id="3" name="Espace réservé du contenu 2"/>
          <p:cNvSpPr>
            <a:spLocks noGrp="1"/>
          </p:cNvSpPr>
          <p:nvPr>
            <p:ph idx="1"/>
          </p:nvPr>
        </p:nvSpPr>
        <p:spPr>
          <a:xfrm>
            <a:off x="457200" y="1142984"/>
            <a:ext cx="8229600" cy="5715016"/>
          </a:xfrm>
        </p:spPr>
        <p:txBody>
          <a:bodyPr>
            <a:normAutofit fontScale="70000" lnSpcReduction="20000"/>
          </a:bodyPr>
          <a:lstStyle/>
          <a:p>
            <a:pPr>
              <a:buNone/>
            </a:pPr>
            <a:r>
              <a:rPr lang="fr-FR" sz="3400" dirty="0" smtClean="0"/>
              <a:t>Le débat sur la zone franc a été relancé ces deux dernières années par :</a:t>
            </a:r>
          </a:p>
          <a:p>
            <a:r>
              <a:rPr lang="fr-FR" sz="3400" dirty="0" smtClean="0"/>
              <a:t>Les déclarations du Président Idriss Déby Itno qui a mis en cause le F.CFA: « …C’est notre monnaie à nous….Cette question n’est pas tabou. Celui qui veut faire de cette question un tabou va tuer l’Afrique et demain on va être condamné par les génération futures » [Août ,2015];</a:t>
            </a:r>
          </a:p>
          <a:p>
            <a:r>
              <a:rPr lang="fr-FR" sz="3400" dirty="0" smtClean="0"/>
              <a:t>Michel SAPIN, ministre Français des Finances: « La zone franc, ce n’est une zone figée, c’est une zone dynamique, s’il ya…au niveau académique ou politique des propositions d’évolutions , nous en discuterons tous ensemble avec cet esprit de respect et d’égalité »[ octobre,2016 ]</a:t>
            </a:r>
          </a:p>
          <a:p>
            <a:r>
              <a:rPr lang="fr-FR" sz="3400" dirty="0" smtClean="0"/>
              <a:t>Les débats des économistes africains sur une dévaluation du F.CFA;</a:t>
            </a:r>
          </a:p>
          <a:p>
            <a:r>
              <a:rPr lang="fr-FR" sz="3400" dirty="0" smtClean="0"/>
              <a:t>La déclaration de Carlos Lopes, économiste capverdien, ancien Secrétaire Exécutif de la Commission Economique des Nations-Unies pour l’Afrique (CEA) pour qui « le F.CFA est un mécanisme désuet » etc.…..</a:t>
            </a:r>
          </a:p>
          <a:p>
            <a:endParaRPr lang="fr-FR" dirty="0" smtClean="0"/>
          </a:p>
          <a:p>
            <a:endParaRPr lang="fr-FR" dirty="0"/>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2</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7D0AF3B2-E717-4BD0-B880-55CCEDF5EEA2}" type="datetime1">
              <a:rPr lang="fr-FR" smtClean="0"/>
              <a:pPr/>
              <a:t>25/10/2016</a:t>
            </a:fld>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70C0"/>
                </a:solidFill>
              </a:rPr>
              <a:t>C)- Conditions essentielles de la réussite de la dévaluation à terme</a:t>
            </a:r>
            <a:endParaRPr lang="fr-FR" dirty="0">
              <a:solidFill>
                <a:srgbClr val="0070C0"/>
              </a:solidFill>
            </a:endParaRPr>
          </a:p>
        </p:txBody>
      </p:sp>
      <p:sp>
        <p:nvSpPr>
          <p:cNvPr id="3" name="Espace réservé du contenu 2"/>
          <p:cNvSpPr>
            <a:spLocks noGrp="1"/>
          </p:cNvSpPr>
          <p:nvPr>
            <p:ph idx="1"/>
          </p:nvPr>
        </p:nvSpPr>
        <p:spPr/>
        <p:txBody>
          <a:bodyPr/>
          <a:lstStyle/>
          <a:p>
            <a:r>
              <a:rPr lang="fr-FR" dirty="0" smtClean="0"/>
              <a:t>La  flexibilité du système productif   (élasticité de la demande extérieure par rapport à l’offre intérieure), or les systèmes de production sont rigides dans la majorité des pays africains;</a:t>
            </a:r>
          </a:p>
          <a:p>
            <a:r>
              <a:rPr lang="fr-FR" dirty="0" smtClean="0"/>
              <a:t> Le pays doit être capable de dégager un surplus exportable (approche par l’absorption).</a:t>
            </a:r>
          </a:p>
          <a:p>
            <a:pPr>
              <a:buNone/>
            </a:pPr>
            <a:endParaRPr lang="fr-FR" dirty="0" smtClean="0"/>
          </a:p>
          <a:p>
            <a:endParaRPr lang="fr-FR" dirty="0" smtClean="0"/>
          </a:p>
          <a:p>
            <a:endParaRPr lang="fr-FR" dirty="0"/>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20</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0DD4BE9D-1264-418F-81CB-CE69605DAA1B}" type="datetime1">
              <a:rPr lang="fr-FR" smtClean="0"/>
              <a:pPr/>
              <a:t>25/10/2016</a:t>
            </a:fld>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142984"/>
          </a:xfrm>
        </p:spPr>
        <p:txBody>
          <a:bodyPr>
            <a:noAutofit/>
          </a:bodyPr>
          <a:lstStyle/>
          <a:p>
            <a:r>
              <a:rPr lang="fr-FR" sz="3600" dirty="0" smtClean="0">
                <a:solidFill>
                  <a:srgbClr val="0070C0"/>
                </a:solidFill>
              </a:rPr>
              <a:t>D)- EFFETS ATTENDUS D’UNE DEVALUATION</a:t>
            </a:r>
            <a:endParaRPr lang="fr-FR" sz="3600" dirty="0">
              <a:solidFill>
                <a:srgbClr val="0070C0"/>
              </a:solidFill>
            </a:endParaRPr>
          </a:p>
        </p:txBody>
      </p:sp>
      <p:sp>
        <p:nvSpPr>
          <p:cNvPr id="3" name="Espace réservé du contenu 2"/>
          <p:cNvSpPr>
            <a:spLocks noGrp="1"/>
          </p:cNvSpPr>
          <p:nvPr>
            <p:ph idx="1"/>
          </p:nvPr>
        </p:nvSpPr>
        <p:spPr>
          <a:xfrm>
            <a:off x="457200" y="1071546"/>
            <a:ext cx="8229600" cy="5500726"/>
          </a:xfrm>
        </p:spPr>
        <p:txBody>
          <a:bodyPr>
            <a:normAutofit fontScale="92500" lnSpcReduction="10000"/>
          </a:bodyPr>
          <a:lstStyle/>
          <a:p>
            <a:pPr>
              <a:buNone/>
            </a:pPr>
            <a:r>
              <a:rPr lang="fr-FR" b="1" u="sng" dirty="0" smtClean="0"/>
              <a:t>1)- Effets positifs principaux de la dévaluation à Court terme:</a:t>
            </a:r>
          </a:p>
          <a:p>
            <a:r>
              <a:rPr lang="fr-FR" dirty="0" smtClean="0"/>
              <a:t> Equilibre des comptes extérieurs (Excédent de la Balance commerciale) et intérieurs (Augmentation des recettes liées au commerce international);</a:t>
            </a:r>
          </a:p>
          <a:p>
            <a:r>
              <a:rPr lang="fr-FR" dirty="0" smtClean="0"/>
              <a:t>Augmentation de la production domestique (Import-Substitution);</a:t>
            </a:r>
          </a:p>
          <a:p>
            <a:r>
              <a:rPr lang="fr-FR" dirty="0" smtClean="0"/>
              <a:t>Augmentation des revenus des ruraux en défaveur des urbains à condition que les intermédiaires n’absorbent pas ce supplément de revenus.</a:t>
            </a:r>
          </a:p>
          <a:p>
            <a:endParaRPr lang="fr-FR" dirty="0" smtClean="0"/>
          </a:p>
          <a:p>
            <a:endParaRPr lang="fr-FR" b="1" dirty="0"/>
          </a:p>
        </p:txBody>
      </p:sp>
      <p:sp>
        <p:nvSpPr>
          <p:cNvPr id="4" name="Espace réservé de la date 3"/>
          <p:cNvSpPr>
            <a:spLocks noGrp="1"/>
          </p:cNvSpPr>
          <p:nvPr>
            <p:ph type="dt" sz="half" idx="10"/>
          </p:nvPr>
        </p:nvSpPr>
        <p:spPr/>
        <p:txBody>
          <a:bodyPr/>
          <a:lstStyle/>
          <a:p>
            <a:fld id="{D013C883-7216-40E4-B736-5745E21ACA29}" type="datetime1">
              <a:rPr lang="fr-FR" smtClean="0"/>
              <a:pPr/>
              <a:t>25/10/2016</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u numéro de diapositive 5"/>
          <p:cNvSpPr>
            <a:spLocks noGrp="1"/>
          </p:cNvSpPr>
          <p:nvPr>
            <p:ph type="sldNum" sz="quarter" idx="12"/>
          </p:nvPr>
        </p:nvSpPr>
        <p:spPr/>
        <p:txBody>
          <a:bodyPr/>
          <a:lstStyle/>
          <a:p>
            <a:fld id="{BDDCEDA2-D91D-439B-9BB1-40DAF77A2C78}" type="slidenum">
              <a:rPr lang="fr-FR" smtClean="0"/>
              <a:pPr/>
              <a:t>21</a:t>
            </a:fld>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70C0"/>
                </a:solidFill>
              </a:rPr>
              <a:t>D- (Suite)</a:t>
            </a:r>
            <a:endParaRPr lang="fr-FR" dirty="0">
              <a:solidFill>
                <a:srgbClr val="0070C0"/>
              </a:solidFill>
            </a:endParaRPr>
          </a:p>
        </p:txBody>
      </p:sp>
      <p:sp>
        <p:nvSpPr>
          <p:cNvPr id="3" name="Espace réservé du contenu 2"/>
          <p:cNvSpPr>
            <a:spLocks noGrp="1"/>
          </p:cNvSpPr>
          <p:nvPr>
            <p:ph idx="1"/>
          </p:nvPr>
        </p:nvSpPr>
        <p:spPr>
          <a:xfrm>
            <a:off x="457200" y="1285860"/>
            <a:ext cx="8229600" cy="4840303"/>
          </a:xfrm>
        </p:spPr>
        <p:txBody>
          <a:bodyPr>
            <a:normAutofit/>
          </a:bodyPr>
          <a:lstStyle/>
          <a:p>
            <a:pPr>
              <a:buNone/>
            </a:pPr>
            <a:r>
              <a:rPr lang="fr-FR" b="1" u="sng" dirty="0" smtClean="0"/>
              <a:t>2) Effets négatifs principaux de la dévaluation:</a:t>
            </a:r>
          </a:p>
          <a:p>
            <a:r>
              <a:rPr lang="fr-FR" dirty="0" smtClean="0"/>
              <a:t>Inflation  ( augmentation des prix des biens importés); </a:t>
            </a:r>
          </a:p>
          <a:p>
            <a:r>
              <a:rPr lang="fr-FR" dirty="0" smtClean="0"/>
              <a:t>Baisse des salaires nominaux dans la fonction publique;</a:t>
            </a:r>
          </a:p>
          <a:p>
            <a:r>
              <a:rPr lang="fr-FR" dirty="0" smtClean="0"/>
              <a:t>Augmentation de la dette extérieure.</a:t>
            </a:r>
            <a:endParaRPr lang="fr-FR" dirty="0"/>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22</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7E0EEC08-9703-4996-B6D4-AA8926A68AB1}" type="datetime1">
              <a:rPr lang="fr-FR" smtClean="0"/>
              <a:pPr/>
              <a:t>25/10/2016</a:t>
            </a:fld>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70"/>
          </a:xfrm>
        </p:spPr>
        <p:txBody>
          <a:bodyPr>
            <a:normAutofit fontScale="90000"/>
          </a:bodyPr>
          <a:lstStyle/>
          <a:p>
            <a:r>
              <a:rPr lang="fr-FR" dirty="0" smtClean="0">
                <a:solidFill>
                  <a:srgbClr val="00B0F0"/>
                </a:solidFill>
              </a:rPr>
              <a:t>DEUXIEME AFFIRMATION</a:t>
            </a:r>
            <a:endParaRPr lang="fr-FR" dirty="0">
              <a:solidFill>
                <a:srgbClr val="00B0F0"/>
              </a:solidFill>
            </a:endParaRPr>
          </a:p>
        </p:txBody>
      </p:sp>
      <p:sp>
        <p:nvSpPr>
          <p:cNvPr id="3" name="Espace réservé du contenu 2"/>
          <p:cNvSpPr>
            <a:spLocks noGrp="1"/>
          </p:cNvSpPr>
          <p:nvPr>
            <p:ph idx="1"/>
          </p:nvPr>
        </p:nvSpPr>
        <p:spPr>
          <a:xfrm>
            <a:off x="457200" y="928670"/>
            <a:ext cx="8229600" cy="5929330"/>
          </a:xfrm>
        </p:spPr>
        <p:txBody>
          <a:bodyPr>
            <a:normAutofit fontScale="25000" lnSpcReduction="20000"/>
          </a:bodyPr>
          <a:lstStyle/>
          <a:p>
            <a:pPr>
              <a:buNone/>
            </a:pPr>
            <a:r>
              <a:rPr lang="fr-FR" sz="11200" dirty="0" smtClean="0">
                <a:solidFill>
                  <a:srgbClr val="00B0F0"/>
                </a:solidFill>
              </a:rPr>
              <a:t>Le F. CFA  a subi  des contrecoups de la politique  déflationniste de la BCE jusqu’à une période récente.</a:t>
            </a:r>
          </a:p>
          <a:p>
            <a:pPr>
              <a:buNone/>
            </a:pPr>
            <a:r>
              <a:rPr lang="fr-FR" sz="11200" dirty="0" smtClean="0">
                <a:solidFill>
                  <a:srgbClr val="00B0F0"/>
                </a:solidFill>
              </a:rPr>
              <a:t>Les déséquilibres courants sont liés à la détérioration des termes de l’échange et à la baisse des produits de base.</a:t>
            </a:r>
          </a:p>
          <a:p>
            <a:pPr>
              <a:buNone/>
            </a:pPr>
            <a:r>
              <a:rPr lang="fr-FR" sz="11200" dirty="0" smtClean="0">
                <a:solidFill>
                  <a:srgbClr val="00B0F0"/>
                </a:solidFill>
              </a:rPr>
              <a:t>L’ excédent de la balance commerciale marchandise est due aux pays pétroliers des pays de la zone CEMAC. Ces pays qui connaissent ces dernières années des problèmes budgétaires liés à une gestion inefficace des recettes pétrolières et la baisse du prix du pétrole. </a:t>
            </a:r>
          </a:p>
          <a:p>
            <a:pPr>
              <a:buNone/>
            </a:pPr>
            <a:r>
              <a:rPr lang="fr-FR" sz="11200" dirty="0" smtClean="0">
                <a:solidFill>
                  <a:srgbClr val="00B0F0"/>
                </a:solidFill>
              </a:rPr>
              <a:t>La dévaluation n’est pas opportune.</a:t>
            </a:r>
            <a:endParaRPr lang="fr-FR" dirty="0" smtClean="0">
              <a:solidFill>
                <a:srgbClr val="00B0F0"/>
              </a:solidFill>
            </a:endParaRPr>
          </a:p>
          <a:p>
            <a:pPr>
              <a:buNone/>
            </a:pPr>
            <a:endParaRPr lang="fr-FR" dirty="0" smtClean="0">
              <a:solidFill>
                <a:srgbClr val="00B0F0"/>
              </a:solidFill>
            </a:endParaRPr>
          </a:p>
          <a:p>
            <a:pPr>
              <a:buNone/>
            </a:pPr>
            <a:r>
              <a:rPr lang="fr-FR" sz="11200" dirty="0" smtClean="0">
                <a:solidFill>
                  <a:srgbClr val="00B0F0"/>
                </a:solidFill>
              </a:rPr>
              <a:t>Les pays africains au sud du Sahara appartiennent toujours à l’ancienne DIT basée sur l’exportation des produits de base ce qui bloque leur développement.</a:t>
            </a:r>
          </a:p>
          <a:p>
            <a:pPr>
              <a:buNone/>
            </a:pPr>
            <a:endParaRPr lang="fr-FR" dirty="0"/>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23</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7D03D125-70A6-4250-B11A-D48658648218}" type="datetime1">
              <a:rPr lang="fr-FR" smtClean="0"/>
              <a:pPr/>
              <a:t>25/10/2016</a:t>
            </a:fld>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428736"/>
          </a:xfrm>
        </p:spPr>
        <p:txBody>
          <a:bodyPr>
            <a:noAutofit/>
          </a:bodyPr>
          <a:lstStyle/>
          <a:p>
            <a:r>
              <a:rPr lang="fr-FR" sz="3600" dirty="0" smtClean="0">
                <a:solidFill>
                  <a:srgbClr val="0070C0"/>
                </a:solidFill>
              </a:rPr>
              <a:t>QUE FAIRE ? MODIFIER LES STRUCTURES ECONOMIQUES</a:t>
            </a:r>
            <a:endParaRPr lang="fr-FR" sz="3600" dirty="0">
              <a:solidFill>
                <a:srgbClr val="0070C0"/>
              </a:solidFill>
            </a:endParaRPr>
          </a:p>
        </p:txBody>
      </p:sp>
      <p:sp>
        <p:nvSpPr>
          <p:cNvPr id="3" name="Espace réservé du contenu 2"/>
          <p:cNvSpPr>
            <a:spLocks noGrp="1"/>
          </p:cNvSpPr>
          <p:nvPr>
            <p:ph idx="1"/>
          </p:nvPr>
        </p:nvSpPr>
        <p:spPr>
          <a:xfrm>
            <a:off x="457200" y="1357298"/>
            <a:ext cx="8229600" cy="5143536"/>
          </a:xfrm>
        </p:spPr>
        <p:txBody>
          <a:bodyPr>
            <a:normAutofit lnSpcReduction="10000"/>
          </a:bodyPr>
          <a:lstStyle/>
          <a:p>
            <a:pPr>
              <a:buNone/>
            </a:pPr>
            <a:r>
              <a:rPr lang="fr-FR" sz="3600" dirty="0" smtClean="0">
                <a:solidFill>
                  <a:srgbClr val="0070C0"/>
                </a:solidFill>
              </a:rPr>
              <a:t>L’utilisation de la politique de taux de change comme instrument  de compétitivité est importante (dévaluations compétitives).</a:t>
            </a:r>
          </a:p>
          <a:p>
            <a:pPr>
              <a:buNone/>
            </a:pPr>
            <a:r>
              <a:rPr lang="fr-FR" sz="3600" dirty="0" smtClean="0">
                <a:solidFill>
                  <a:srgbClr val="0070C0"/>
                </a:solidFill>
              </a:rPr>
              <a:t>La réforme du compte d’opérations, du système de change fixe,  de politique de financement en faveur de la croissance économique est nécessaire, </a:t>
            </a:r>
            <a:r>
              <a:rPr lang="fr-FR" sz="3600" dirty="0" smtClean="0">
                <a:solidFill>
                  <a:srgbClr val="00B050"/>
                </a:solidFill>
              </a:rPr>
              <a:t>mais pas suffisante pour le développement économique et social.</a:t>
            </a:r>
            <a:endParaRPr lang="fr-FR" sz="3600" dirty="0">
              <a:solidFill>
                <a:srgbClr val="00B050"/>
              </a:solidFill>
            </a:endParaRPr>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24</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12A252E5-38F8-4C88-BDCD-B3E8824EC621}" type="datetime1">
              <a:rPr lang="fr-FR" smtClean="0"/>
              <a:pPr/>
              <a:t>25/10/2016</a:t>
            </a:fld>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u="sng" dirty="0" smtClean="0">
                <a:solidFill>
                  <a:srgbClr val="00B050"/>
                </a:solidFill>
              </a:rPr>
              <a:t>QUELLES REFORMES STRUCTURELLES ?</a:t>
            </a:r>
            <a:endParaRPr lang="fr-FR" u="sng" dirty="0">
              <a:solidFill>
                <a:srgbClr val="00B050"/>
              </a:solidFill>
            </a:endParaRPr>
          </a:p>
        </p:txBody>
      </p:sp>
      <p:sp>
        <p:nvSpPr>
          <p:cNvPr id="3" name="Espace réservé du contenu 2"/>
          <p:cNvSpPr>
            <a:spLocks noGrp="1"/>
          </p:cNvSpPr>
          <p:nvPr>
            <p:ph idx="1"/>
          </p:nvPr>
        </p:nvSpPr>
        <p:spPr>
          <a:xfrm>
            <a:off x="457200" y="1142984"/>
            <a:ext cx="8229600" cy="5500726"/>
          </a:xfrm>
        </p:spPr>
        <p:txBody>
          <a:bodyPr>
            <a:normAutofit fontScale="92500" lnSpcReduction="20000"/>
          </a:bodyPr>
          <a:lstStyle/>
          <a:p>
            <a:pPr>
              <a:buNone/>
            </a:pPr>
            <a:r>
              <a:rPr lang="fr-FR" dirty="0" smtClean="0">
                <a:solidFill>
                  <a:srgbClr val="0070C0"/>
                </a:solidFill>
              </a:rPr>
              <a:t>Depuis les PAS, la plupart des pays africains membres de la zone se cantonnent dans les politiques du court terme. Or, le développement est un processus de long terme qui nécessite des transformations structurelles visant:</a:t>
            </a:r>
          </a:p>
          <a:p>
            <a:pPr marL="514350" indent="-514350">
              <a:buFont typeface="+mj-lt"/>
              <a:buAutoNum type="arabicPeriod"/>
            </a:pPr>
            <a:r>
              <a:rPr lang="fr-FR" dirty="0" smtClean="0">
                <a:solidFill>
                  <a:srgbClr val="0070C0"/>
                </a:solidFill>
              </a:rPr>
              <a:t>L’Etat qui doit être capable d’exercer ses fonctions de service public et de gérer le développement. Il doit créer un environnement juridique, économique, social  favorisant l’accumulation et le développement ;</a:t>
            </a:r>
          </a:p>
          <a:p>
            <a:pPr marL="514350" indent="-514350">
              <a:buFont typeface="+mj-lt"/>
              <a:buAutoNum type="arabicPeriod"/>
            </a:pPr>
            <a:r>
              <a:rPr lang="fr-FR" dirty="0" smtClean="0">
                <a:solidFill>
                  <a:srgbClr val="0070C0"/>
                </a:solidFill>
              </a:rPr>
              <a:t>La diversification des cultures et des  structures d’exportations pour mieux supporter les fluctuations des cours mondiaux;</a:t>
            </a:r>
          </a:p>
          <a:p>
            <a:pPr marL="514350" indent="-514350">
              <a:buFont typeface="+mj-lt"/>
              <a:buAutoNum type="arabicPeriod"/>
            </a:pPr>
            <a:endParaRPr lang="fr-FR" dirty="0">
              <a:solidFill>
                <a:srgbClr val="0070C0"/>
              </a:solidFill>
            </a:endParaRPr>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25</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ACA260CB-70B0-451C-9E99-40DAE6F66992}" type="datetime1">
              <a:rPr lang="fr-FR" smtClean="0"/>
              <a:pPr/>
              <a:t>25/10/2016</a:t>
            </a:fld>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472518" cy="1143000"/>
          </a:xfrm>
        </p:spPr>
        <p:txBody>
          <a:bodyPr>
            <a:normAutofit fontScale="90000"/>
          </a:bodyPr>
          <a:lstStyle/>
          <a:p>
            <a:r>
              <a:rPr lang="fr-FR" sz="3600" u="sng" dirty="0" smtClean="0">
                <a:solidFill>
                  <a:srgbClr val="00B050"/>
                </a:solidFill>
              </a:rPr>
              <a:t>QUELLES REFORMES  STRUCTURELLES ? (suite)</a:t>
            </a:r>
            <a:endParaRPr lang="fr-FR" sz="3600" u="sng" dirty="0">
              <a:solidFill>
                <a:srgbClr val="00B050"/>
              </a:solidFill>
            </a:endParaRPr>
          </a:p>
        </p:txBody>
      </p:sp>
      <p:sp>
        <p:nvSpPr>
          <p:cNvPr id="3" name="Espace réservé du contenu 2"/>
          <p:cNvSpPr>
            <a:spLocks noGrp="1"/>
          </p:cNvSpPr>
          <p:nvPr>
            <p:ph idx="1"/>
          </p:nvPr>
        </p:nvSpPr>
        <p:spPr>
          <a:xfrm>
            <a:off x="457200" y="1071546"/>
            <a:ext cx="8229600" cy="5500726"/>
          </a:xfrm>
        </p:spPr>
        <p:txBody>
          <a:bodyPr>
            <a:normAutofit fontScale="92500"/>
          </a:bodyPr>
          <a:lstStyle/>
          <a:p>
            <a:pPr marL="514350" indent="-514350">
              <a:buNone/>
            </a:pPr>
            <a:r>
              <a:rPr lang="fr-FR" dirty="0" smtClean="0">
                <a:solidFill>
                  <a:srgbClr val="0070C0"/>
                </a:solidFill>
              </a:rPr>
              <a:t>3. L’ augmentation de la valeur ajoutée des exportations et l’ élargissement de la capacité d’importations et donc d’investissement [ADDA,1992];</a:t>
            </a:r>
          </a:p>
          <a:p>
            <a:pPr marL="514350" indent="-514350">
              <a:buNone/>
            </a:pPr>
            <a:r>
              <a:rPr lang="fr-FR" dirty="0" smtClean="0">
                <a:solidFill>
                  <a:srgbClr val="0070C0"/>
                </a:solidFill>
              </a:rPr>
              <a:t>4. La modification de la spécialisation internationale à long terme en intégrant la nouvelle division internationale du travail basée sur la diversification et la transformation industrielle;</a:t>
            </a:r>
          </a:p>
          <a:p>
            <a:pPr marL="514350" indent="-514350">
              <a:buNone/>
            </a:pPr>
            <a:r>
              <a:rPr lang="fr-FR" dirty="0" smtClean="0">
                <a:solidFill>
                  <a:srgbClr val="0070C0"/>
                </a:solidFill>
              </a:rPr>
              <a:t>5. L’instauration de la bonne gouvernance, la démocratie, la justice sociale;</a:t>
            </a:r>
          </a:p>
          <a:p>
            <a:pPr marL="514350" indent="-514350">
              <a:buNone/>
            </a:pPr>
            <a:r>
              <a:rPr lang="fr-FR" dirty="0" smtClean="0">
                <a:solidFill>
                  <a:srgbClr val="0070C0"/>
                </a:solidFill>
              </a:rPr>
              <a:t> 6. La sauvegarde de l’environnement  et le genre.</a:t>
            </a:r>
          </a:p>
          <a:p>
            <a:pPr marL="514350" indent="-514350">
              <a:buNone/>
            </a:pPr>
            <a:endParaRPr lang="fr-FR" dirty="0">
              <a:solidFill>
                <a:srgbClr val="0070C0"/>
              </a:solidFill>
            </a:endParaRPr>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26</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9C499732-78ED-4267-BE17-15286CD6B00C}" type="datetime1">
              <a:rPr lang="fr-FR" smtClean="0"/>
              <a:pPr/>
              <a:t>25/10/2016</a:t>
            </a:fld>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smtClean="0">
                <a:solidFill>
                  <a:srgbClr val="00B050"/>
                </a:solidFill>
              </a:rPr>
              <a:t>CONCLUSION GENERALE</a:t>
            </a:r>
            <a:endParaRPr lang="fr-FR" u="sng" dirty="0">
              <a:solidFill>
                <a:srgbClr val="00B050"/>
              </a:solidFill>
            </a:endParaRPr>
          </a:p>
        </p:txBody>
      </p:sp>
      <p:sp>
        <p:nvSpPr>
          <p:cNvPr id="3" name="Espace réservé du contenu 2"/>
          <p:cNvSpPr>
            <a:spLocks noGrp="1"/>
          </p:cNvSpPr>
          <p:nvPr>
            <p:ph idx="1"/>
          </p:nvPr>
        </p:nvSpPr>
        <p:spPr>
          <a:xfrm>
            <a:off x="457200" y="1142984"/>
            <a:ext cx="8229600" cy="5143536"/>
          </a:xfrm>
        </p:spPr>
        <p:txBody>
          <a:bodyPr>
            <a:normAutofit fontScale="92500" lnSpcReduction="20000"/>
          </a:bodyPr>
          <a:lstStyle/>
          <a:p>
            <a:pPr marL="514350" indent="-514350">
              <a:buFont typeface="+mj-lt"/>
              <a:buAutoNum type="arabicPeriod"/>
            </a:pPr>
            <a:r>
              <a:rPr lang="fr-FR" sz="3500" dirty="0" smtClean="0">
                <a:solidFill>
                  <a:srgbClr val="0070C0"/>
                </a:solidFill>
              </a:rPr>
              <a:t>Des réformes s’imposent pour sauvegarder la zone franc. Celle -ci n’est pas une zone optimale au sens de MUNDEL;</a:t>
            </a:r>
          </a:p>
          <a:p>
            <a:pPr marL="514350" indent="-514350">
              <a:buFont typeface="+mj-lt"/>
              <a:buAutoNum type="arabicPeriod"/>
            </a:pPr>
            <a:r>
              <a:rPr lang="fr-FR" sz="3500" dirty="0" smtClean="0">
                <a:solidFill>
                  <a:srgbClr val="0070C0"/>
                </a:solidFill>
              </a:rPr>
              <a:t> Les conditions d’ ajustement de parité ne sont pas réunies dans la majorité des pays africains membres;</a:t>
            </a:r>
          </a:p>
          <a:p>
            <a:pPr marL="514350" indent="-514350">
              <a:buFont typeface="+mj-lt"/>
              <a:buAutoNum type="arabicPeriod"/>
            </a:pPr>
            <a:r>
              <a:rPr lang="fr-FR" sz="3500" dirty="0" smtClean="0">
                <a:solidFill>
                  <a:srgbClr val="0070C0"/>
                </a:solidFill>
              </a:rPr>
              <a:t>Les pays africains demeurent toujours dans l’ancienne DIT basée sur l’exportation des produits de base ce qui bloque leur développement;</a:t>
            </a:r>
          </a:p>
          <a:p>
            <a:pPr marL="514350" indent="-514350">
              <a:buFont typeface="+mj-lt"/>
              <a:buAutoNum type="arabicPeriod"/>
            </a:pPr>
            <a:r>
              <a:rPr lang="fr-FR" sz="3500" dirty="0" smtClean="0">
                <a:solidFill>
                  <a:srgbClr val="0070C0"/>
                </a:solidFill>
              </a:rPr>
              <a:t>Des réformes </a:t>
            </a:r>
            <a:r>
              <a:rPr lang="fr-FR" sz="3500" smtClean="0">
                <a:solidFill>
                  <a:srgbClr val="0070C0"/>
                </a:solidFill>
              </a:rPr>
              <a:t>structurelles  </a:t>
            </a:r>
            <a:r>
              <a:rPr lang="fr-FR" sz="3500" dirty="0" smtClean="0">
                <a:solidFill>
                  <a:srgbClr val="0070C0"/>
                </a:solidFill>
              </a:rPr>
              <a:t>permettront de changer de paradigme. </a:t>
            </a:r>
          </a:p>
          <a:p>
            <a:pPr marL="514350" indent="-514350">
              <a:buFont typeface="+mj-lt"/>
              <a:buAutoNum type="arabicPeriod"/>
            </a:pPr>
            <a:endParaRPr lang="fr-FR" sz="3500" dirty="0" smtClean="0">
              <a:solidFill>
                <a:srgbClr val="FF0000"/>
              </a:solidFill>
            </a:endParaRPr>
          </a:p>
          <a:p>
            <a:pPr marL="514350" indent="-514350">
              <a:buFont typeface="+mj-lt"/>
              <a:buAutoNum type="arabicPeriod"/>
            </a:pPr>
            <a:endParaRPr lang="fr-FR" dirty="0"/>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27</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E32A452F-BA9B-45F6-AC6C-7804E8F63896}" type="datetime1">
              <a:rPr lang="fr-FR" smtClean="0"/>
              <a:pPr/>
              <a:t>25/10/2016</a:t>
            </a:fld>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70"/>
          </a:xfrm>
        </p:spPr>
        <p:txBody>
          <a:bodyPr>
            <a:normAutofit fontScale="90000"/>
          </a:bodyPr>
          <a:lstStyle/>
          <a:p>
            <a:r>
              <a:rPr lang="fr-FR" dirty="0" smtClean="0">
                <a:solidFill>
                  <a:srgbClr val="0070C0"/>
                </a:solidFill>
              </a:rPr>
              <a:t>Orientation bibliographique</a:t>
            </a:r>
            <a:endParaRPr lang="fr-FR" dirty="0">
              <a:solidFill>
                <a:srgbClr val="0070C0"/>
              </a:solidFill>
            </a:endParaRPr>
          </a:p>
        </p:txBody>
      </p:sp>
      <p:sp>
        <p:nvSpPr>
          <p:cNvPr id="3" name="Espace réservé du contenu 2"/>
          <p:cNvSpPr>
            <a:spLocks noGrp="1"/>
          </p:cNvSpPr>
          <p:nvPr>
            <p:ph idx="1"/>
          </p:nvPr>
        </p:nvSpPr>
        <p:spPr>
          <a:xfrm>
            <a:off x="457200" y="1142984"/>
            <a:ext cx="8229600" cy="4983179"/>
          </a:xfrm>
        </p:spPr>
        <p:txBody>
          <a:bodyPr>
            <a:normAutofit fontScale="92500"/>
          </a:bodyPr>
          <a:lstStyle/>
          <a:p>
            <a:r>
              <a:rPr lang="fr-FR" sz="2400" dirty="0" smtClean="0"/>
              <a:t>Adda (J) :</a:t>
            </a:r>
            <a:r>
              <a:rPr lang="fr-FR" sz="2400" i="1" dirty="0" smtClean="0"/>
              <a:t> Quelques remarques sur la parité du Franc CFA après Maastricht</a:t>
            </a:r>
            <a:r>
              <a:rPr lang="fr-FR" sz="2400" dirty="0" smtClean="0"/>
              <a:t>, Observations et diagnostics économiques, N°41, 1992;</a:t>
            </a:r>
          </a:p>
          <a:p>
            <a:r>
              <a:rPr lang="fr-FR" sz="2400" dirty="0" smtClean="0"/>
              <a:t>Bélibanga (C) :</a:t>
            </a:r>
            <a:r>
              <a:rPr lang="fr-FR" sz="2400" i="1" dirty="0" smtClean="0"/>
              <a:t> Etude critique de politique de financement de la BEAC , </a:t>
            </a:r>
            <a:r>
              <a:rPr lang="fr-FR" sz="2400" dirty="0" smtClean="0"/>
              <a:t>Thèse de doctorat, Université de Toulouse, 1986;</a:t>
            </a:r>
          </a:p>
          <a:p>
            <a:r>
              <a:rPr lang="fr-FR" sz="2400" dirty="0" smtClean="0"/>
              <a:t>Hugon (P) : </a:t>
            </a:r>
            <a:r>
              <a:rPr lang="fr-FR" sz="2400" i="1" dirty="0" smtClean="0"/>
              <a:t>Les avatars de la zone franc face à l’Euro</a:t>
            </a:r>
            <a:r>
              <a:rPr lang="fr-FR" sz="2400" dirty="0" smtClean="0"/>
              <a:t>, 1994;</a:t>
            </a:r>
          </a:p>
          <a:p>
            <a:r>
              <a:rPr lang="fr-FR" sz="2400" dirty="0" smtClean="0"/>
              <a:t>Déby Itno, (I): </a:t>
            </a:r>
            <a:r>
              <a:rPr lang="fr-FR" sz="2400" i="1" dirty="0" smtClean="0"/>
              <a:t>L’Afrique doit avoir sa propre monnaie</a:t>
            </a:r>
            <a:r>
              <a:rPr lang="fr-FR" sz="2400" dirty="0" smtClean="0"/>
              <a:t>, Août 2016</a:t>
            </a:r>
          </a:p>
          <a:p>
            <a:r>
              <a:rPr lang="fr-FR" sz="2400" dirty="0" smtClean="0"/>
              <a:t>Dossou Fado (O):</a:t>
            </a:r>
            <a:r>
              <a:rPr lang="fr-FR" sz="2400" i="1" dirty="0" smtClean="0"/>
              <a:t> Un collectif d’économistes  dénoncent l’inefficacité du FCFA dans un livre</a:t>
            </a:r>
            <a:r>
              <a:rPr lang="fr-FR" sz="2400" dirty="0" smtClean="0"/>
              <a:t>, Conférence-débat, Paris 2016</a:t>
            </a:r>
          </a:p>
          <a:p>
            <a:r>
              <a:rPr lang="fr-FR" sz="2400" dirty="0" smtClean="0"/>
              <a:t>La rédaction de Mondafrique: </a:t>
            </a:r>
            <a:r>
              <a:rPr lang="fr-FR" sz="2400" i="1" dirty="0" smtClean="0"/>
              <a:t>Six raisons rationnelles de contester le Franc CFA</a:t>
            </a:r>
            <a:r>
              <a:rPr lang="fr-FR" sz="2400" dirty="0" smtClean="0"/>
              <a:t>, 2015;</a:t>
            </a:r>
          </a:p>
          <a:p>
            <a:r>
              <a:rPr lang="fr-FR" sz="2400" dirty="0" smtClean="0"/>
              <a:t>Prao Yao (S): </a:t>
            </a:r>
            <a:r>
              <a:rPr lang="fr-FR" sz="2400" i="1" dirty="0" smtClean="0"/>
              <a:t>La convertibilité de Franc CFA: Mythe ou réalité,</a:t>
            </a:r>
            <a:r>
              <a:rPr lang="fr-FR" sz="2400" dirty="0" smtClean="0"/>
              <a:t>2007;</a:t>
            </a:r>
          </a:p>
          <a:p>
            <a:r>
              <a:rPr lang="fr-FR" sz="2400" dirty="0" err="1" smtClean="0"/>
              <a:t>Tchundjang</a:t>
            </a:r>
            <a:r>
              <a:rPr lang="fr-FR" sz="2400" dirty="0" smtClean="0"/>
              <a:t> </a:t>
            </a:r>
            <a:r>
              <a:rPr lang="fr-FR" sz="2400" dirty="0" err="1" smtClean="0"/>
              <a:t>Pouemi</a:t>
            </a:r>
            <a:r>
              <a:rPr lang="fr-FR" sz="2400" dirty="0" smtClean="0"/>
              <a:t> (PJ):</a:t>
            </a:r>
            <a:r>
              <a:rPr lang="fr-FR" sz="2400" i="1" dirty="0" smtClean="0"/>
              <a:t> Monnaie, servitude et liberté: la répression monétaire de l’Afrique, </a:t>
            </a:r>
            <a:r>
              <a:rPr lang="fr-FR" sz="2400" dirty="0" smtClean="0"/>
              <a:t> éd Jeune Afrique, 1980</a:t>
            </a:r>
          </a:p>
          <a:p>
            <a:endParaRPr lang="fr-FR" sz="2400" dirty="0" smtClean="0"/>
          </a:p>
          <a:p>
            <a:endParaRPr lang="fr-FR" sz="2400" dirty="0"/>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28</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924D50BA-F9EC-4ACA-AF5D-972234386435}" type="datetime1">
              <a:rPr lang="fr-FR" smtClean="0"/>
              <a:pPr/>
              <a:t>25/10/2016</a:t>
            </a:fld>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00B050"/>
                </a:solidFill>
              </a:rPr>
              <a:t>I</a:t>
            </a:r>
            <a:r>
              <a:rPr lang="fr-FR" b="1" dirty="0" smtClean="0"/>
              <a:t>-</a:t>
            </a:r>
            <a:r>
              <a:rPr lang="fr-FR" b="1" dirty="0" smtClean="0">
                <a:solidFill>
                  <a:srgbClr val="00B050"/>
                </a:solidFill>
              </a:rPr>
              <a:t>APERCU DE L’EVOLUTION DE LA ZONE FRANC</a:t>
            </a:r>
            <a:endParaRPr lang="fr-FR" b="1" dirty="0">
              <a:solidFill>
                <a:srgbClr val="00B050"/>
              </a:solidFill>
            </a:endParaRPr>
          </a:p>
        </p:txBody>
      </p:sp>
      <p:sp>
        <p:nvSpPr>
          <p:cNvPr id="3" name="Espace réservé du contenu 2"/>
          <p:cNvSpPr>
            <a:spLocks noGrp="1"/>
          </p:cNvSpPr>
          <p:nvPr>
            <p:ph idx="1"/>
          </p:nvPr>
        </p:nvSpPr>
        <p:spPr>
          <a:xfrm>
            <a:off x="457200" y="1600200"/>
            <a:ext cx="8229600" cy="5043510"/>
          </a:xfrm>
        </p:spPr>
        <p:txBody>
          <a:bodyPr>
            <a:normAutofit fontScale="92500"/>
          </a:bodyPr>
          <a:lstStyle/>
          <a:p>
            <a:pPr>
              <a:buFontTx/>
              <a:buChar char="-"/>
            </a:pPr>
            <a:r>
              <a:rPr lang="fr-FR" b="1" dirty="0" smtClean="0"/>
              <a:t>Une histoire</a:t>
            </a:r>
            <a:r>
              <a:rPr lang="fr-FR" dirty="0" smtClean="0"/>
              <a:t> liée à la colonisation: exploiter et drainer les richesses en métropole; unifier les moyens des paiements dans les nouveaux pays colonisés.</a:t>
            </a:r>
          </a:p>
          <a:p>
            <a:pPr>
              <a:buFontTx/>
              <a:buChar char="-"/>
            </a:pPr>
            <a:r>
              <a:rPr lang="fr-FR" b="1" dirty="0" smtClean="0"/>
              <a:t>La naissance de la zone franc</a:t>
            </a:r>
            <a:r>
              <a:rPr lang="fr-FR" dirty="0" smtClean="0"/>
              <a:t> :</a:t>
            </a:r>
          </a:p>
          <a:p>
            <a:pPr>
              <a:buFont typeface="Arial" charset="0"/>
              <a:buChar char="•"/>
            </a:pPr>
            <a:r>
              <a:rPr lang="fr-FR" dirty="0" smtClean="0"/>
              <a:t>1848 création de la Banque du Sénégal de statut privé qui joue le rôle d’Institut d’émission;</a:t>
            </a:r>
          </a:p>
          <a:p>
            <a:pPr>
              <a:buFont typeface="Arial" charset="0"/>
              <a:buChar char="•"/>
            </a:pPr>
            <a:r>
              <a:rPr lang="fr-FR" dirty="0" smtClean="0"/>
              <a:t>1899 la Banque du Sénégal devient la BAO (Banque de l’Afrique Occidentale). Son siège est transféré à Paris;</a:t>
            </a:r>
          </a:p>
          <a:p>
            <a:pPr>
              <a:buFont typeface="Arial" charset="0"/>
              <a:buChar char="•"/>
            </a:pPr>
            <a:endParaRPr lang="fr-FR" dirty="0" smtClean="0"/>
          </a:p>
          <a:p>
            <a:pPr>
              <a:buFont typeface="Arial" charset="0"/>
              <a:buChar char="•"/>
            </a:pPr>
            <a:endParaRPr lang="fr-FR" dirty="0" smtClean="0"/>
          </a:p>
          <a:p>
            <a:pPr>
              <a:buFontTx/>
              <a:buChar char="-"/>
            </a:pPr>
            <a:endParaRPr lang="fr-FR" dirty="0"/>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3</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E820A993-F40C-4375-9C72-4A410EB14BA6}" type="datetime1">
              <a:rPr lang="fr-FR" smtClean="0"/>
              <a:pPr/>
              <a:t>25/10/2016</a:t>
            </a:fld>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B050"/>
                </a:solidFill>
              </a:rPr>
              <a:t>(Suite I)</a:t>
            </a:r>
            <a:endParaRPr lang="fr-FR" dirty="0">
              <a:solidFill>
                <a:srgbClr val="00B050"/>
              </a:solidFill>
            </a:endParaRPr>
          </a:p>
        </p:txBody>
      </p:sp>
      <p:sp>
        <p:nvSpPr>
          <p:cNvPr id="3" name="Espace réservé du contenu 2"/>
          <p:cNvSpPr>
            <a:spLocks noGrp="1"/>
          </p:cNvSpPr>
          <p:nvPr>
            <p:ph idx="1"/>
          </p:nvPr>
        </p:nvSpPr>
        <p:spPr/>
        <p:txBody>
          <a:bodyPr>
            <a:normAutofit lnSpcReduction="10000"/>
          </a:bodyPr>
          <a:lstStyle/>
          <a:p>
            <a:r>
              <a:rPr lang="fr-FR" b="1" dirty="0" smtClean="0"/>
              <a:t>La naissance de la zone franc.</a:t>
            </a:r>
            <a:r>
              <a:rPr lang="fr-FR" dirty="0" smtClean="0"/>
              <a:t> Deux faits historiques ont été à l’origine de sa création :</a:t>
            </a:r>
            <a:r>
              <a:rPr lang="fr-FR" b="1" dirty="0" smtClean="0"/>
              <a:t> Crise de 29</a:t>
            </a:r>
            <a:r>
              <a:rPr lang="fr-FR" dirty="0" smtClean="0"/>
              <a:t> (protectionnisme), et la naissance du système de</a:t>
            </a:r>
            <a:r>
              <a:rPr lang="fr-FR" b="1" dirty="0" smtClean="0"/>
              <a:t> Bretton Woods en 1944;</a:t>
            </a:r>
            <a:endParaRPr lang="fr-FR" dirty="0" smtClean="0"/>
          </a:p>
          <a:p>
            <a:r>
              <a:rPr lang="fr-FR" dirty="0" smtClean="0"/>
              <a:t>Le 26 décembre 1945 la structure monétaire prend le nom de</a:t>
            </a:r>
            <a:r>
              <a:rPr lang="fr-FR" b="1" dirty="0" smtClean="0"/>
              <a:t> Zone Franc;</a:t>
            </a:r>
          </a:p>
          <a:p>
            <a:r>
              <a:rPr lang="fr-FR" b="1" dirty="0" smtClean="0"/>
              <a:t>La BAO</a:t>
            </a:r>
            <a:r>
              <a:rPr lang="fr-FR" dirty="0" smtClean="0"/>
              <a:t> disparait  au profit de deux  institutions d’émission, une pour l’AOF et l’autre pour l’AEF.</a:t>
            </a:r>
            <a:endParaRPr lang="fr-FR" dirty="0"/>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4</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3CC49F6E-C669-49E2-B791-5BBB33159331}" type="datetime1">
              <a:rPr lang="fr-FR" smtClean="0"/>
              <a:pPr/>
              <a:t>25/10/2016</a:t>
            </a:fld>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smtClean="0">
                <a:solidFill>
                  <a:srgbClr val="00B050"/>
                </a:solidFill>
              </a:rPr>
              <a:t>A)- TRANSFORMATIONS DE LA ZONE FRANC</a:t>
            </a:r>
            <a:endParaRPr lang="fr-FR" b="1" dirty="0">
              <a:solidFill>
                <a:srgbClr val="00B050"/>
              </a:solidFill>
            </a:endParaRPr>
          </a:p>
        </p:txBody>
      </p:sp>
      <p:sp>
        <p:nvSpPr>
          <p:cNvPr id="3" name="Espace réservé du contenu 2"/>
          <p:cNvSpPr>
            <a:spLocks noGrp="1"/>
          </p:cNvSpPr>
          <p:nvPr>
            <p:ph idx="1"/>
          </p:nvPr>
        </p:nvSpPr>
        <p:spPr/>
        <p:txBody>
          <a:bodyPr>
            <a:normAutofit fontScale="85000" lnSpcReduction="10000"/>
          </a:bodyPr>
          <a:lstStyle/>
          <a:p>
            <a:r>
              <a:rPr lang="fr-FR" dirty="0" smtClean="0"/>
              <a:t>A l’indépendance, deux  pays quittent la zone (Guinée et mali, ce dernier revient en 1984) et plus tard la Mauritanie et Madagascar;</a:t>
            </a:r>
          </a:p>
          <a:p>
            <a:r>
              <a:rPr lang="fr-FR" dirty="0" smtClean="0"/>
              <a:t>1962, une union monétaire est créée, caractérisée par une monnaie commune le F.CFA avec siège à Paris,</a:t>
            </a:r>
          </a:p>
          <a:p>
            <a:r>
              <a:rPr lang="fr-FR" dirty="0" smtClean="0"/>
              <a:t>1972 et 1973: Adoption de nouveaux «  accords de coopération monétaire et de la nouvelle convention du compte d’opérations » qui donnent naissance à deux institutions d’émission: la BEAC et la BCEAO avec siège à Yaoundé et à Dakar  avec des gouverneurs africains.</a:t>
            </a:r>
          </a:p>
          <a:p>
            <a:endParaRPr lang="fr-FR" dirty="0"/>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5</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E6032738-6E1B-4810-8E14-76D953B4BDD9}" type="datetime1">
              <a:rPr lang="fr-FR" smtClean="0"/>
              <a:pPr/>
              <a:t>25/10/2016</a:t>
            </a:fld>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39784"/>
          </a:xfrm>
        </p:spPr>
        <p:txBody>
          <a:bodyPr>
            <a:noAutofit/>
          </a:bodyPr>
          <a:lstStyle/>
          <a:p>
            <a:r>
              <a:rPr lang="fr-FR" sz="3200" b="1" dirty="0" smtClean="0">
                <a:solidFill>
                  <a:srgbClr val="00B050"/>
                </a:solidFill>
              </a:rPr>
              <a:t>B)-LES CARACTERISTIQUES ESSENTIELLES DE LA ZONE FRANC</a:t>
            </a:r>
            <a:endParaRPr lang="fr-FR" sz="3200" b="1" dirty="0">
              <a:solidFill>
                <a:srgbClr val="00B050"/>
              </a:solidFill>
            </a:endParaRPr>
          </a:p>
        </p:txBody>
      </p:sp>
      <p:sp>
        <p:nvSpPr>
          <p:cNvPr id="3" name="Espace réservé du contenu 2"/>
          <p:cNvSpPr>
            <a:spLocks noGrp="1"/>
          </p:cNvSpPr>
          <p:nvPr>
            <p:ph idx="1"/>
          </p:nvPr>
        </p:nvSpPr>
        <p:spPr>
          <a:xfrm>
            <a:off x="457200" y="1214422"/>
            <a:ext cx="8229600" cy="5643578"/>
          </a:xfrm>
        </p:spPr>
        <p:txBody>
          <a:bodyPr>
            <a:noAutofit/>
          </a:bodyPr>
          <a:lstStyle/>
          <a:p>
            <a:r>
              <a:rPr lang="fr-FR" sz="2800" b="1" dirty="0" smtClean="0"/>
              <a:t>Système de change fixe</a:t>
            </a:r>
            <a:r>
              <a:rPr lang="fr-FR" sz="2800" dirty="0" smtClean="0"/>
              <a:t> entre le F.CFA et le FF, depuis 1992  l’arrimage à l’euro;</a:t>
            </a:r>
          </a:p>
          <a:p>
            <a:r>
              <a:rPr lang="fr-FR" sz="2800" b="1" dirty="0" smtClean="0"/>
              <a:t>Libre </a:t>
            </a:r>
            <a:r>
              <a:rPr lang="fr-FR" sz="2800" b="1" dirty="0" err="1" smtClean="0"/>
              <a:t>transférabilité</a:t>
            </a:r>
            <a:r>
              <a:rPr lang="fr-FR" sz="2800" dirty="0" smtClean="0"/>
              <a:t> à l’intérieur de la zone, y compris les capitaux;</a:t>
            </a:r>
          </a:p>
          <a:p>
            <a:r>
              <a:rPr lang="fr-FR" sz="2800" b="1" dirty="0" smtClean="0"/>
              <a:t>Garantie illimitée de convertibilité </a:t>
            </a:r>
            <a:r>
              <a:rPr lang="fr-FR" sz="2800" dirty="0" smtClean="0"/>
              <a:t>du F.CFA par le trésor Français;</a:t>
            </a:r>
          </a:p>
          <a:p>
            <a:r>
              <a:rPr lang="fr-FR" sz="2800" b="1" dirty="0" smtClean="0"/>
              <a:t>Centralisation des réserves des pays africains membres dans le compte d’opérations au Trésor français</a:t>
            </a:r>
            <a:r>
              <a:rPr lang="fr-FR" sz="2800" dirty="0" smtClean="0"/>
              <a:t> . Ces réserves  ont représenté successivement 50%, 60% et 55% pour la BCEAO ; 65% et 50 % pour la BEAC des réserves totales.</a:t>
            </a:r>
          </a:p>
          <a:p>
            <a:r>
              <a:rPr lang="fr-FR" sz="2800" b="1" dirty="0" smtClean="0"/>
              <a:t>Présence des Français</a:t>
            </a:r>
            <a:r>
              <a:rPr lang="fr-FR" sz="2800" dirty="0" smtClean="0"/>
              <a:t>  dans les  CA.</a:t>
            </a:r>
            <a:endParaRPr lang="fr-FR" sz="2800" dirty="0"/>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6</a:t>
            </a:fld>
            <a:endParaRPr lang="fr-FR" dirty="0"/>
          </a:p>
        </p:txBody>
      </p:sp>
      <p:sp>
        <p:nvSpPr>
          <p:cNvPr id="6" name="Espace réservé de la date 5"/>
          <p:cNvSpPr>
            <a:spLocks noGrp="1"/>
          </p:cNvSpPr>
          <p:nvPr>
            <p:ph type="dt" sz="half" idx="10"/>
          </p:nvPr>
        </p:nvSpPr>
        <p:spPr/>
        <p:txBody>
          <a:bodyPr/>
          <a:lstStyle/>
          <a:p>
            <a:fld id="{C83DF09C-F29C-457C-B927-AA4CA7B2AA2C}" type="datetime1">
              <a:rPr lang="fr-FR" smtClean="0"/>
              <a:pPr/>
              <a:t>25/10/2016</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b="1" dirty="0" smtClean="0">
                <a:solidFill>
                  <a:srgbClr val="00B050"/>
                </a:solidFill>
              </a:rPr>
              <a:t>II- ANALYSE CRITIQUE DES MECANISMES DE LA ZONE FRANC</a:t>
            </a:r>
            <a:endParaRPr lang="fr-FR" sz="3600" b="1" dirty="0">
              <a:solidFill>
                <a:srgbClr val="00B050"/>
              </a:solidFill>
            </a:endParaRPr>
          </a:p>
        </p:txBody>
      </p:sp>
      <p:sp>
        <p:nvSpPr>
          <p:cNvPr id="3" name="Espace réservé du contenu 2"/>
          <p:cNvSpPr>
            <a:spLocks noGrp="1"/>
          </p:cNvSpPr>
          <p:nvPr>
            <p:ph idx="1"/>
          </p:nvPr>
        </p:nvSpPr>
        <p:spPr>
          <a:xfrm>
            <a:off x="457200" y="1428736"/>
            <a:ext cx="8229600" cy="5214974"/>
          </a:xfrm>
        </p:spPr>
        <p:txBody>
          <a:bodyPr>
            <a:normAutofit fontScale="62500" lnSpcReduction="20000"/>
          </a:bodyPr>
          <a:lstStyle/>
          <a:p>
            <a:pPr>
              <a:buNone/>
            </a:pPr>
            <a:r>
              <a:rPr lang="fr-FR" sz="4500" b="1" dirty="0" smtClean="0">
                <a:solidFill>
                  <a:srgbClr val="0070C0"/>
                </a:solidFill>
              </a:rPr>
              <a:t>A) -Le système de fixité:</a:t>
            </a:r>
          </a:p>
          <a:p>
            <a:pPr>
              <a:buNone/>
            </a:pPr>
            <a:r>
              <a:rPr lang="fr-FR" sz="4000" b="1" u="sng" dirty="0" smtClean="0"/>
              <a:t>Avantages</a:t>
            </a:r>
            <a:r>
              <a:rPr lang="fr-FR" sz="4000" b="1" dirty="0" smtClean="0"/>
              <a:t>:</a:t>
            </a:r>
            <a:r>
              <a:rPr lang="fr-FR" sz="4000" dirty="0" smtClean="0"/>
              <a:t> Réduction des incertitudes aux variations de taux de change; relative stabilité des prix (mais inflation importée); avantage pour les entreprises françaises et africaines.</a:t>
            </a:r>
          </a:p>
          <a:p>
            <a:pPr>
              <a:buNone/>
            </a:pPr>
            <a:r>
              <a:rPr lang="fr-FR" sz="4000" b="1" u="sng" dirty="0" smtClean="0"/>
              <a:t>Critiques:</a:t>
            </a:r>
            <a:r>
              <a:rPr lang="fr-FR" sz="4000" dirty="0" smtClean="0"/>
              <a:t>  - Ce système de change fixe les prix mais n’équilibre pas le système économique;</a:t>
            </a:r>
          </a:p>
          <a:p>
            <a:pPr>
              <a:buNone/>
            </a:pPr>
            <a:r>
              <a:rPr lang="fr-FR" sz="4000" dirty="0" smtClean="0"/>
              <a:t>                   - Expose les pays membres aux chocs extérieurs sans possibilité d’ utiliser  la politique d’ajustement  du taux de change;</a:t>
            </a:r>
          </a:p>
          <a:p>
            <a:pPr>
              <a:buNone/>
            </a:pPr>
            <a:r>
              <a:rPr lang="fr-FR" sz="4000" dirty="0" smtClean="0"/>
              <a:t>                    - Détérioration des termes de l’échange;</a:t>
            </a:r>
          </a:p>
          <a:p>
            <a:pPr>
              <a:buNone/>
            </a:pPr>
            <a:r>
              <a:rPr lang="fr-FR" sz="4000" dirty="0" smtClean="0"/>
              <a:t>                    - Pendant plusieurs années les exportateurs africains membres ont été victimes de la politique déflationniste de la Banque Centrale Européenne(BCE) tout en favorisant les importateurs vers la zone euro ( français)</a:t>
            </a:r>
          </a:p>
          <a:p>
            <a:pPr>
              <a:buNone/>
            </a:pPr>
            <a:endParaRPr lang="fr-FR" dirty="0" smtClean="0"/>
          </a:p>
          <a:p>
            <a:pPr>
              <a:buNone/>
            </a:pPr>
            <a:endParaRPr lang="fr-FR" u="sng" dirty="0"/>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7</a:t>
            </a:fld>
            <a:endParaRPr lang="fr-FR" dirty="0"/>
          </a:p>
        </p:txBody>
      </p:sp>
      <p:sp>
        <p:nvSpPr>
          <p:cNvPr id="5" name="Espace réservé du pied de page 4"/>
          <p:cNvSpPr>
            <a:spLocks noGrp="1"/>
          </p:cNvSpPr>
          <p:nvPr>
            <p:ph type="ftr" sz="quarter" idx="11"/>
          </p:nvPr>
        </p:nvSpPr>
        <p:spPr>
          <a:xfrm>
            <a:off x="3124200" y="6857999"/>
            <a:ext cx="2895600" cy="214338"/>
          </a:xfrm>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90456BAE-62CD-46F9-B461-5B620DCED6C8}" type="datetime1">
              <a:rPr lang="fr-FR" smtClean="0"/>
              <a:pPr/>
              <a:t>25/10/2016</a:t>
            </a:fld>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70C0"/>
                </a:solidFill>
              </a:rPr>
              <a:t>PROPOSITION N°1</a:t>
            </a:r>
            <a:endParaRPr lang="fr-FR" dirty="0">
              <a:solidFill>
                <a:srgbClr val="0070C0"/>
              </a:solidFill>
            </a:endParaRPr>
          </a:p>
        </p:txBody>
      </p:sp>
      <p:sp>
        <p:nvSpPr>
          <p:cNvPr id="3" name="Espace réservé du contenu 2"/>
          <p:cNvSpPr>
            <a:spLocks noGrp="1"/>
          </p:cNvSpPr>
          <p:nvPr>
            <p:ph idx="1"/>
          </p:nvPr>
        </p:nvSpPr>
        <p:spPr>
          <a:xfrm>
            <a:off x="457200" y="1285860"/>
            <a:ext cx="8229600" cy="4840303"/>
          </a:xfrm>
        </p:spPr>
        <p:txBody>
          <a:bodyPr/>
          <a:lstStyle/>
          <a:p>
            <a:pPr>
              <a:buNone/>
            </a:pPr>
            <a:r>
              <a:rPr lang="fr-FR" b="1" dirty="0" smtClean="0"/>
              <a:t>     </a:t>
            </a:r>
            <a:r>
              <a:rPr lang="fr-FR" b="1" dirty="0" smtClean="0">
                <a:solidFill>
                  <a:srgbClr val="0070C0"/>
                </a:solidFill>
              </a:rPr>
              <a:t>Opter pour un système fixe et ajustable</a:t>
            </a:r>
          </a:p>
          <a:p>
            <a:pPr>
              <a:buNone/>
            </a:pPr>
            <a:r>
              <a:rPr lang="fr-FR" b="1" dirty="0" smtClean="0">
                <a:solidFill>
                  <a:srgbClr val="0070C0"/>
                </a:solidFill>
              </a:rPr>
              <a:t>Le F.CFA varie entre des intervalles au plancher et au plafond.</a:t>
            </a:r>
          </a:p>
          <a:p>
            <a:pPr>
              <a:buNone/>
            </a:pPr>
            <a:r>
              <a:rPr lang="fr-FR" b="1" dirty="0" smtClean="0">
                <a:solidFill>
                  <a:srgbClr val="0070C0"/>
                </a:solidFill>
              </a:rPr>
              <a:t>La valeur sera définie à partir des paniers de monnaie des principaux pays qui commercent avec les pays africains de la zone.</a:t>
            </a:r>
            <a:endParaRPr lang="fr-FR" b="1" dirty="0">
              <a:solidFill>
                <a:srgbClr val="0070C0"/>
              </a:solidFill>
            </a:endParaRPr>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8</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081A2701-4472-4D58-85CD-FB6ADDD90A0E}" type="datetime1">
              <a:rPr lang="fr-FR" smtClean="0"/>
              <a:pPr/>
              <a:t>25/10/2016</a:t>
            </a:fld>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42852"/>
            <a:ext cx="8229600" cy="785818"/>
          </a:xfrm>
        </p:spPr>
        <p:txBody>
          <a:bodyPr/>
          <a:lstStyle/>
          <a:p>
            <a:r>
              <a:rPr lang="fr-FR" dirty="0" smtClean="0"/>
              <a:t> </a:t>
            </a:r>
            <a:r>
              <a:rPr lang="fr-FR" dirty="0" smtClean="0">
                <a:solidFill>
                  <a:srgbClr val="00B050"/>
                </a:solidFill>
              </a:rPr>
              <a:t>II (Suite)</a:t>
            </a:r>
            <a:endParaRPr lang="fr-FR" dirty="0">
              <a:solidFill>
                <a:srgbClr val="00B050"/>
              </a:solidFill>
            </a:endParaRPr>
          </a:p>
        </p:txBody>
      </p:sp>
      <p:sp>
        <p:nvSpPr>
          <p:cNvPr id="3" name="Espace réservé du contenu 2"/>
          <p:cNvSpPr>
            <a:spLocks noGrp="1"/>
          </p:cNvSpPr>
          <p:nvPr>
            <p:ph idx="1"/>
          </p:nvPr>
        </p:nvSpPr>
        <p:spPr>
          <a:xfrm>
            <a:off x="457200" y="857232"/>
            <a:ext cx="8229600" cy="5786478"/>
          </a:xfrm>
        </p:spPr>
        <p:txBody>
          <a:bodyPr>
            <a:normAutofit fontScale="62500" lnSpcReduction="20000"/>
          </a:bodyPr>
          <a:lstStyle/>
          <a:p>
            <a:pPr algn="just">
              <a:buNone/>
            </a:pPr>
            <a:r>
              <a:rPr lang="fr-FR" sz="4000" dirty="0" smtClean="0">
                <a:solidFill>
                  <a:srgbClr val="0070C0"/>
                </a:solidFill>
              </a:rPr>
              <a:t>B)- Le compte d’opérations</a:t>
            </a:r>
          </a:p>
          <a:p>
            <a:pPr algn="just">
              <a:buNone/>
            </a:pPr>
            <a:r>
              <a:rPr lang="fr-FR" sz="4000" dirty="0" smtClean="0"/>
              <a:t>. Les réserves extérieures « garantissent » la couverture extérieure du F.CFA. Or, depuis ce compte a été négatif une seule fois en 1998. BEAC (1987 et 1993); BCEAO (1983).  La garantie n’a pratiquement  pas joué.</a:t>
            </a:r>
          </a:p>
          <a:p>
            <a:pPr algn="just">
              <a:buNone/>
            </a:pPr>
            <a:r>
              <a:rPr lang="fr-FR" sz="4000" dirty="0" smtClean="0"/>
              <a:t> .                </a:t>
            </a:r>
            <a:r>
              <a:rPr lang="fr-FR" sz="4000" b="1" dirty="0" smtClean="0"/>
              <a:t> </a:t>
            </a:r>
            <a:r>
              <a:rPr lang="fr-FR" sz="4000" b="1" u="sng" dirty="0" smtClean="0"/>
              <a:t>Compte d’opérations Décembre 2013</a:t>
            </a:r>
          </a:p>
          <a:p>
            <a:pPr algn="just">
              <a:buNone/>
            </a:pPr>
            <a:r>
              <a:rPr lang="fr-FR" sz="4000" b="1" dirty="0" smtClean="0"/>
              <a:t>                                 (en milliards de F.CFA)</a:t>
            </a:r>
          </a:p>
          <a:p>
            <a:pPr algn="just">
              <a:buNone/>
            </a:pPr>
            <a:r>
              <a:rPr lang="fr-FR" sz="4000" dirty="0" smtClean="0"/>
              <a:t>                                     </a:t>
            </a:r>
            <a:r>
              <a:rPr lang="fr-FR" sz="4000" b="1" dirty="0" smtClean="0"/>
              <a:t> Taux de couverture     Taux statutaire</a:t>
            </a:r>
          </a:p>
          <a:p>
            <a:pPr algn="just">
              <a:buNone/>
            </a:pPr>
            <a:r>
              <a:rPr lang="fr-FR" sz="4000" dirty="0" smtClean="0"/>
              <a:t>BCEAO    4 950,4                 90,4%                           20%</a:t>
            </a:r>
          </a:p>
          <a:p>
            <a:pPr algn="just">
              <a:buNone/>
            </a:pPr>
            <a:r>
              <a:rPr lang="fr-FR" sz="4000" dirty="0" smtClean="0"/>
              <a:t>BEAC       8 123,203            97,9%                            20 %</a:t>
            </a:r>
          </a:p>
          <a:p>
            <a:pPr algn="just">
              <a:buNone/>
            </a:pPr>
            <a:r>
              <a:rPr lang="fr-FR" sz="4000" dirty="0" smtClean="0"/>
              <a:t>. C’est la France qui les place sur le marché et depuis juillet 2012 aux taux de 1,5%  pour la quotité obligatoire de dépôt et 0,75 % pour la quotité au-delà et verse les intérêts aux pays africains.</a:t>
            </a:r>
          </a:p>
          <a:p>
            <a:pPr algn="just">
              <a:buNone/>
            </a:pPr>
            <a:r>
              <a:rPr lang="fr-FR" sz="4000" dirty="0" smtClean="0"/>
              <a:t>.Les membres africains de la zone sont privés de leurs réverses qu’ils peuvent placer à des taux rémunérateurs.</a:t>
            </a:r>
          </a:p>
          <a:p>
            <a:pPr>
              <a:buNone/>
            </a:pPr>
            <a:endParaRPr lang="fr-FR" sz="2800" dirty="0"/>
          </a:p>
        </p:txBody>
      </p:sp>
      <p:sp>
        <p:nvSpPr>
          <p:cNvPr id="4" name="Espace réservé du numéro de diapositive 3"/>
          <p:cNvSpPr>
            <a:spLocks noGrp="1"/>
          </p:cNvSpPr>
          <p:nvPr>
            <p:ph type="sldNum" sz="quarter" idx="12"/>
          </p:nvPr>
        </p:nvSpPr>
        <p:spPr/>
        <p:txBody>
          <a:bodyPr/>
          <a:lstStyle/>
          <a:p>
            <a:fld id="{BDDCEDA2-D91D-439B-9BB1-40DAF77A2C78}" type="slidenum">
              <a:rPr lang="fr-FR" smtClean="0"/>
              <a:pPr/>
              <a:t>9</a:t>
            </a:fld>
            <a:endParaRPr lang="fr-FR" dirty="0"/>
          </a:p>
        </p:txBody>
      </p:sp>
      <p:sp>
        <p:nvSpPr>
          <p:cNvPr id="5" name="Espace réservé du pied de page 4"/>
          <p:cNvSpPr>
            <a:spLocks noGrp="1"/>
          </p:cNvSpPr>
          <p:nvPr>
            <p:ph type="ftr" sz="quarter" idx="11"/>
          </p:nvPr>
        </p:nvSpPr>
        <p:spPr/>
        <p:txBody>
          <a:bodyPr/>
          <a:lstStyle/>
          <a:p>
            <a:r>
              <a:rPr lang="fr-FR" smtClean="0"/>
              <a:t>Clément BELIBANGA</a:t>
            </a:r>
            <a:endParaRPr lang="fr-FR" dirty="0"/>
          </a:p>
        </p:txBody>
      </p:sp>
      <p:sp>
        <p:nvSpPr>
          <p:cNvPr id="6" name="Espace réservé de la date 5"/>
          <p:cNvSpPr>
            <a:spLocks noGrp="1"/>
          </p:cNvSpPr>
          <p:nvPr>
            <p:ph type="dt" sz="half" idx="10"/>
          </p:nvPr>
        </p:nvSpPr>
        <p:spPr/>
        <p:txBody>
          <a:bodyPr/>
          <a:lstStyle/>
          <a:p>
            <a:fld id="{2325E873-D33D-410A-B0C5-B8D2BC692D76}" type="datetime1">
              <a:rPr lang="fr-FR" smtClean="0"/>
              <a:pPr/>
              <a:t>25/10/2016</a:t>
            </a:fld>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1558</TotalTime>
  <Words>2183</Words>
  <Application>Microsoft Office PowerPoint</Application>
  <PresentationFormat>On-screen Show (4:3)</PresentationFormat>
  <Paragraphs>270</Paragraphs>
  <Slides>28</Slides>
  <Notes>4</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Thème Office</vt:lpstr>
      <vt:lpstr>CONFERENCE SUR : « LE F.CFA : UN OBSTACLE AU DEVELOPPEMENT ECONOMIQUE ET SOCIAL DES PAYS AFRICAINS MEMBRES ? »   </vt:lpstr>
      <vt:lpstr>INTRODUCTION</vt:lpstr>
      <vt:lpstr>I-APERCU DE L’EVOLUTION DE LA ZONE FRANC</vt:lpstr>
      <vt:lpstr>(Suite I)</vt:lpstr>
      <vt:lpstr>A)- TRANSFORMATIONS DE LA ZONE FRANC</vt:lpstr>
      <vt:lpstr>B)-LES CARACTERISTIQUES ESSENTIELLES DE LA ZONE FRANC</vt:lpstr>
      <vt:lpstr>II- ANALYSE CRITIQUE DES MECANISMES DE LA ZONE FRANC</vt:lpstr>
      <vt:lpstr>PROPOSITION N°1</vt:lpstr>
      <vt:lpstr> II (Suite)</vt:lpstr>
      <vt:lpstr>PROPOSITION N°2</vt:lpstr>
      <vt:lpstr>III (suite)</vt:lpstr>
      <vt:lpstr>III – LE F.CFA: UN OBSTACLE AU DEVELOPPEMENT DES PAYS AFRICAINS MEMBRES?</vt:lpstr>
      <vt:lpstr>A- (Suite)</vt:lpstr>
      <vt:lpstr>A- (Suite)</vt:lpstr>
      <vt:lpstr>PREMIERE  AFFIRMATION</vt:lpstr>
      <vt:lpstr>Première conclusion</vt:lpstr>
      <vt:lpstr>B)- LE FCFA  EST-IL SUREVALUE ?</vt:lpstr>
      <vt:lpstr>B- (Suite)</vt:lpstr>
      <vt:lpstr>B- (Suite)</vt:lpstr>
      <vt:lpstr>C)- Conditions essentielles de la réussite de la dévaluation à terme</vt:lpstr>
      <vt:lpstr>D)- EFFETS ATTENDUS D’UNE DEVALUATION</vt:lpstr>
      <vt:lpstr>D- (Suite)</vt:lpstr>
      <vt:lpstr>DEUXIEME AFFIRMATION</vt:lpstr>
      <vt:lpstr>QUE FAIRE ? MODIFIER LES STRUCTURES ECONOMIQUES</vt:lpstr>
      <vt:lpstr>QUELLES REFORMES STRUCTURELLES ?</vt:lpstr>
      <vt:lpstr>QUELLES REFORMES  STRUCTURELLES ? (suite)</vt:lpstr>
      <vt:lpstr>CONCLUSION GENERALE</vt:lpstr>
      <vt:lpstr>Orientation bibliographique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F.CFA : UN OBSTACLE AU DEVELOPPEMENT ECONOMIQUE ET SOCIAL DES PAYS AFRICAINS MEMBRES ?</dc:title>
  <dc:creator>USER</dc:creator>
  <cp:lastModifiedBy>Vie de Dieu NGOKO-ZENGUET</cp:lastModifiedBy>
  <cp:revision>230</cp:revision>
  <cp:lastPrinted>2016-10-21T09:45:11Z</cp:lastPrinted>
  <dcterms:created xsi:type="dcterms:W3CDTF">2016-10-05T07:24:38Z</dcterms:created>
  <dcterms:modified xsi:type="dcterms:W3CDTF">2016-10-25T07:33:01Z</dcterms:modified>
</cp:coreProperties>
</file>