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3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9E49D-89C1-4590-B973-A5349AEF82C6}" type="datetimeFigureOut">
              <a:rPr lang="fr-FR" smtClean="0"/>
              <a:t>10/11/2013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5D4530-C555-4B46-8103-DC812D4800ED}" type="slidenum">
              <a:rPr lang="fr-FR" smtClean="0"/>
              <a:t>‹N°›</a:t>
            </a:fld>
            <a:endParaRPr lang="fr-FR"/>
          </a:p>
        </p:txBody>
      </p:sp>
    </p:spTree>
    <p:extLst>
      <p:ext uri="{BB962C8B-B14F-4D97-AF65-F5344CB8AC3E}">
        <p14:creationId xmlns:p14="http://schemas.microsoft.com/office/powerpoint/2010/main" val="3249803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22AB206-0740-4FE5-ABE6-606FCAB638CD}" type="datetime1">
              <a:rPr lang="fr-FR" smtClean="0"/>
              <a:t>10/11/2013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2091237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716D9F5-30E8-4064-8408-231AF30FA866}" type="datetime1">
              <a:rPr lang="fr-FR" smtClean="0"/>
              <a:t>10/11/2013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273398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EA2923-F54C-4E1F-A196-37B9CC33A961}" type="datetime1">
              <a:rPr lang="fr-FR" smtClean="0"/>
              <a:t>10/11/2013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132504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2AC8E7-9334-4289-98A0-64640EB0FB71}" type="datetime1">
              <a:rPr lang="fr-FR" smtClean="0"/>
              <a:t>10/11/2013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206587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925E880-3C1B-4878-9B51-2E24A94AE49E}" type="datetime1">
              <a:rPr lang="fr-FR" smtClean="0"/>
              <a:t>10/11/2013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4130340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995A51-449B-4C9D-A868-0E02513C64BB}" type="datetime1">
              <a:rPr lang="fr-FR" smtClean="0"/>
              <a:t>10/11/2013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268953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3F7788-8CC9-4BDE-AD93-CA36B4DA9422}" type="datetime1">
              <a:rPr lang="fr-FR" smtClean="0"/>
              <a:t>10/11/2013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58704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C0A72D0-6170-444C-9C25-10C8448E8362}" type="datetime1">
              <a:rPr lang="fr-FR" smtClean="0"/>
              <a:t>10/11/2013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153811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C361B20-EEB6-4FFD-879D-EA9B46E9A482}" type="datetime1">
              <a:rPr lang="fr-FR" smtClean="0"/>
              <a:t>10/11/2013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3163902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7B890BF-306C-402F-AA32-3C9A60DF72D4}" type="datetime1">
              <a:rPr lang="fr-FR" smtClean="0"/>
              <a:t>10/11/2013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107646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4D151FC-F44C-41EE-928C-619BC04C0B5C}" type="datetime1">
              <a:rPr lang="fr-FR" smtClean="0"/>
              <a:t>10/11/2013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D6B94C-FDC3-4775-8EF6-5C2CC553758D}" type="slidenum">
              <a:rPr lang="fr-FR" smtClean="0"/>
              <a:t>‹N°›</a:t>
            </a:fld>
            <a:endParaRPr lang="fr-FR"/>
          </a:p>
        </p:txBody>
      </p:sp>
    </p:spTree>
    <p:extLst>
      <p:ext uri="{BB962C8B-B14F-4D97-AF65-F5344CB8AC3E}">
        <p14:creationId xmlns:p14="http://schemas.microsoft.com/office/powerpoint/2010/main" val="124991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F1C07-2858-4B0F-AF8C-3A93853E0F1D}" type="datetime1">
              <a:rPr lang="fr-FR" smtClean="0"/>
              <a:t>10/11/2013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6B94C-FDC3-4775-8EF6-5C2CC553758D}" type="slidenum">
              <a:rPr lang="fr-FR" smtClean="0"/>
              <a:t>‹N°›</a:t>
            </a:fld>
            <a:endParaRPr lang="fr-FR"/>
          </a:p>
        </p:txBody>
      </p:sp>
    </p:spTree>
    <p:extLst>
      <p:ext uri="{BB962C8B-B14F-4D97-AF65-F5344CB8AC3E}">
        <p14:creationId xmlns:p14="http://schemas.microsoft.com/office/powerpoint/2010/main" val="4131921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68761"/>
            <a:ext cx="8134672" cy="2304255"/>
          </a:xfrm>
        </p:spPr>
        <p:txBody>
          <a:bodyPr>
            <a:normAutofit/>
          </a:bodyPr>
          <a:lstStyle/>
          <a:p>
            <a:r>
              <a:rPr lang="fr-FR" sz="3600" b="1" i="1" dirty="0" smtClean="0">
                <a:effectLst>
                  <a:outerShdw blurRad="38100" dist="38100" dir="2700000" algn="tl">
                    <a:srgbClr val="000000">
                      <a:alpha val="43137"/>
                    </a:srgbClr>
                  </a:outerShdw>
                </a:effectLst>
                <a:latin typeface="Gentium Book Basic" pitchFamily="2" charset="0"/>
              </a:rPr>
              <a:t>Comment expliquer l’absence d’impacts sociaux des politiques économiques des pays du «Triangle de l’insécurité ?» </a:t>
            </a:r>
            <a:br>
              <a:rPr lang="fr-FR" sz="3600" b="1" i="1" dirty="0" smtClean="0">
                <a:effectLst>
                  <a:outerShdw blurRad="38100" dist="38100" dir="2700000" algn="tl">
                    <a:srgbClr val="000000">
                      <a:alpha val="43137"/>
                    </a:srgbClr>
                  </a:outerShdw>
                </a:effectLst>
                <a:latin typeface="Gentium Book Basic" pitchFamily="2" charset="0"/>
              </a:rPr>
            </a:br>
            <a:r>
              <a:rPr lang="fr-FR" sz="3600" b="1" i="1" dirty="0" smtClean="0">
                <a:effectLst>
                  <a:outerShdw blurRad="38100" dist="38100" dir="2700000" algn="tl">
                    <a:srgbClr val="000000">
                      <a:alpha val="43137"/>
                    </a:srgbClr>
                  </a:outerShdw>
                </a:effectLst>
                <a:latin typeface="Gentium Book Basic" pitchFamily="2" charset="0"/>
              </a:rPr>
              <a:t>Mise à l’épreuve d’une grille d’analyse.</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Sous-titre 2"/>
          <p:cNvSpPr>
            <a:spLocks noGrp="1"/>
          </p:cNvSpPr>
          <p:nvPr>
            <p:ph type="subTitle" idx="1"/>
          </p:nvPr>
        </p:nvSpPr>
        <p:spPr>
          <a:xfrm>
            <a:off x="1371600" y="3886200"/>
            <a:ext cx="6400800" cy="2207096"/>
          </a:xfrm>
        </p:spPr>
        <p:txBody>
          <a:bodyPr>
            <a:normAutofit lnSpcReduction="10000"/>
          </a:bodyPr>
          <a:lstStyle/>
          <a:p>
            <a:r>
              <a:rPr lang="fr-FR" sz="2400" b="1" i="1" dirty="0" smtClean="0">
                <a:effectLst>
                  <a:outerShdw blurRad="38100" dist="38100" dir="2700000" algn="tl">
                    <a:srgbClr val="000000">
                      <a:alpha val="43137"/>
                    </a:srgbClr>
                  </a:outerShdw>
                </a:effectLst>
              </a:rPr>
              <a:t>Intervention Forum « Triangle de l’insécurité »</a:t>
            </a:r>
          </a:p>
          <a:p>
            <a:r>
              <a:rPr lang="fr-FR" sz="2400" b="1" i="1" dirty="0" smtClean="0">
                <a:effectLst>
                  <a:outerShdw blurRad="38100" dist="38100" dir="2700000" algn="tl">
                    <a:srgbClr val="000000">
                      <a:alpha val="43137"/>
                    </a:srgbClr>
                  </a:outerShdw>
                </a:effectLst>
              </a:rPr>
              <a:t>IREA Maison de l’Afrique</a:t>
            </a:r>
          </a:p>
          <a:p>
            <a:r>
              <a:rPr lang="fr-FR" sz="2400" b="1" i="1" dirty="0" smtClean="0">
                <a:effectLst>
                  <a:outerShdw blurRad="38100" dist="38100" dir="2700000" algn="tl">
                    <a:srgbClr val="000000">
                      <a:alpha val="43137"/>
                    </a:srgbClr>
                  </a:outerShdw>
                </a:effectLst>
              </a:rPr>
              <a:t>9 </a:t>
            </a:r>
            <a:r>
              <a:rPr lang="fr-FR" sz="2400" b="1" i="1" dirty="0" err="1" smtClean="0">
                <a:effectLst>
                  <a:outerShdw blurRad="38100" dist="38100" dir="2700000" algn="tl">
                    <a:srgbClr val="000000">
                      <a:alpha val="43137"/>
                    </a:srgbClr>
                  </a:outerShdw>
                </a:effectLst>
              </a:rPr>
              <a:t>Nov</a:t>
            </a:r>
            <a:r>
              <a:rPr lang="fr-FR" sz="2400" b="1" i="1" dirty="0" smtClean="0">
                <a:effectLst>
                  <a:outerShdw blurRad="38100" dist="38100" dir="2700000" algn="tl">
                    <a:srgbClr val="000000">
                      <a:alpha val="43137"/>
                    </a:srgbClr>
                  </a:outerShdw>
                </a:effectLst>
              </a:rPr>
              <a:t> 2013</a:t>
            </a:r>
          </a:p>
          <a:p>
            <a:r>
              <a:rPr lang="fr-FR" sz="2400" b="1" i="1" dirty="0" smtClean="0">
                <a:effectLst>
                  <a:outerShdw blurRad="38100" dist="38100" dir="2700000" algn="tl">
                    <a:srgbClr val="000000">
                      <a:alpha val="43137"/>
                    </a:srgbClr>
                  </a:outerShdw>
                </a:effectLst>
              </a:rPr>
              <a:t>Gervais </a:t>
            </a:r>
            <a:r>
              <a:rPr lang="fr-FR" sz="2400" b="1" i="1" dirty="0" err="1" smtClean="0">
                <a:effectLst>
                  <a:outerShdw blurRad="38100" dist="38100" dir="2700000" algn="tl">
                    <a:srgbClr val="000000">
                      <a:alpha val="43137"/>
                    </a:srgbClr>
                  </a:outerShdw>
                </a:effectLst>
              </a:rPr>
              <a:t>Douba</a:t>
            </a:r>
            <a:endParaRPr lang="fr-FR" sz="2400" b="1" i="1" dirty="0" smtClean="0">
              <a:effectLst>
                <a:outerShdw blurRad="38100" dist="38100" dir="2700000" algn="tl">
                  <a:srgbClr val="000000">
                    <a:alpha val="43137"/>
                  </a:srgbClr>
                </a:outerShdw>
              </a:effectLst>
            </a:endParaRPr>
          </a:p>
          <a:p>
            <a:r>
              <a:rPr lang="fr-FR" sz="2400" b="1" i="1" dirty="0" smtClean="0">
                <a:effectLst>
                  <a:outerShdw blurRad="38100" dist="38100" dir="2700000" algn="tl">
                    <a:srgbClr val="000000">
                      <a:alpha val="43137"/>
                    </a:srgbClr>
                  </a:outerShdw>
                </a:effectLst>
              </a:rPr>
              <a:t>IUT-Université de Rouen</a:t>
            </a:r>
          </a:p>
          <a:p>
            <a:endParaRPr lang="fr-FR" sz="2400" b="1" i="1" dirty="0"/>
          </a:p>
        </p:txBody>
      </p:sp>
    </p:spTree>
    <p:extLst>
      <p:ext uri="{BB962C8B-B14F-4D97-AF65-F5344CB8AC3E}">
        <p14:creationId xmlns:p14="http://schemas.microsoft.com/office/powerpoint/2010/main" val="344574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i="1" dirty="0" smtClean="0">
                <a:effectLst>
                  <a:outerShdw blurRad="38100" dist="38100" dir="2700000" algn="tl">
                    <a:srgbClr val="000000">
                      <a:alpha val="43137"/>
                    </a:srgbClr>
                  </a:outerShdw>
                </a:effectLst>
                <a:latin typeface="Gentium Book Basic" pitchFamily="2" charset="0"/>
              </a:rPr>
              <a:t>Liens entre causes et facteurs dans le Triangle de l’insécurité</a:t>
            </a:r>
            <a:r>
              <a:rPr lang="fr-FR" sz="3600" b="1" i="1" dirty="0" smtClean="0">
                <a:effectLst>
                  <a:outerShdw blurRad="38100" dist="38100" dir="2700000" algn="tl">
                    <a:srgbClr val="000000">
                      <a:alpha val="43137"/>
                    </a:srgbClr>
                  </a:outerShdw>
                </a:effectLst>
                <a:latin typeface="Gentium Book Basic" pitchFamily="2" charset="0"/>
              </a:rPr>
              <a:t>.</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ln w="12700">
            <a:solidFill>
              <a:schemeClr val="tx1"/>
            </a:solidFill>
          </a:ln>
        </p:spPr>
        <p:txBody>
          <a:bodyPr>
            <a:normAutofit lnSpcReduction="10000"/>
          </a:bodyPr>
          <a:lstStyle/>
          <a:p>
            <a:r>
              <a:rPr lang="fr-FR" sz="2400" b="1" i="1" dirty="0" smtClean="0">
                <a:effectLst>
                  <a:outerShdw blurRad="38100" dist="38100" dir="2700000" algn="tl">
                    <a:srgbClr val="000000">
                      <a:alpha val="43137"/>
                    </a:srgbClr>
                  </a:outerShdw>
                </a:effectLst>
                <a:latin typeface="Gentium Book Basic" pitchFamily="2" charset="0"/>
              </a:rPr>
              <a:t>Un facteur et une cause ne sont pas tout à fait la même chose. Une </a:t>
            </a:r>
            <a:r>
              <a:rPr lang="fr-FR" sz="2400" b="1" i="1" u="sng" dirty="0" smtClean="0">
                <a:effectLst>
                  <a:outerShdw blurRad="38100" dist="38100" dir="2700000" algn="tl">
                    <a:srgbClr val="000000">
                      <a:alpha val="43137"/>
                    </a:srgbClr>
                  </a:outerShdw>
                </a:effectLst>
                <a:latin typeface="Gentium Book Basic" pitchFamily="2" charset="0"/>
              </a:rPr>
              <a:t>cause</a:t>
            </a:r>
            <a:r>
              <a:rPr lang="fr-FR" sz="2400" b="1" i="1" dirty="0" smtClean="0">
                <a:effectLst>
                  <a:outerShdw blurRad="38100" dist="38100" dir="2700000" algn="tl">
                    <a:srgbClr val="000000">
                      <a:alpha val="43137"/>
                    </a:srgbClr>
                  </a:outerShdw>
                </a:effectLst>
                <a:latin typeface="Gentium Book Basic" pitchFamily="2" charset="0"/>
              </a:rPr>
              <a:t> contribue à l’apparition d’un problème tel que l’insécurité et la pauvreté, tandis qu’un </a:t>
            </a:r>
            <a:r>
              <a:rPr lang="fr-FR" sz="2400" b="1" i="1" u="sng" dirty="0" smtClean="0">
                <a:effectLst>
                  <a:outerShdw blurRad="38100" dist="38100" dir="2700000" algn="tl">
                    <a:srgbClr val="000000">
                      <a:alpha val="43137"/>
                    </a:srgbClr>
                  </a:outerShdw>
                </a:effectLst>
                <a:latin typeface="Gentium Book Basic" pitchFamily="2" charset="0"/>
              </a:rPr>
              <a:t>facteur</a:t>
            </a:r>
            <a:r>
              <a:rPr lang="fr-FR" sz="2400" b="1" i="1" dirty="0" smtClean="0">
                <a:effectLst>
                  <a:outerShdw blurRad="38100" dist="38100" dir="2700000" algn="tl">
                    <a:srgbClr val="000000">
                      <a:alpha val="43137"/>
                    </a:srgbClr>
                  </a:outerShdw>
                </a:effectLst>
                <a:latin typeface="Gentium Book Basic" pitchFamily="2" charset="0"/>
              </a:rPr>
              <a:t> contribue à nourrir et à faire perdurer ce problème après son apparition.</a:t>
            </a:r>
          </a:p>
          <a:p>
            <a:r>
              <a:rPr lang="fr-FR" sz="2400" b="1" i="1" dirty="0" smtClean="0">
                <a:effectLst>
                  <a:outerShdw blurRad="38100" dist="38100" dir="2700000" algn="tl">
                    <a:srgbClr val="000000">
                      <a:alpha val="43137"/>
                    </a:srgbClr>
                  </a:outerShdw>
                </a:effectLst>
                <a:latin typeface="Gentium Book Basic" pitchFamily="2" charset="0"/>
              </a:rPr>
              <a:t>  Ainsi, l’approche l’on a du pouvoir et de l’autorité est une « cause » alors que le Sens que l’on donne dans la mise en œuvre de ce pouvoir et de cette autorité est un « facteur » </a:t>
            </a:r>
          </a:p>
          <a:p>
            <a:r>
              <a:rPr lang="fr-FR" sz="2400" b="1" i="1" dirty="0" smtClean="0">
                <a:effectLst>
                  <a:outerShdw blurRad="38100" dist="38100" dir="2700000" algn="tl">
                    <a:srgbClr val="000000">
                      <a:alpha val="43137"/>
                    </a:srgbClr>
                  </a:outerShdw>
                </a:effectLst>
                <a:latin typeface="Gentium Book Basic" pitchFamily="2" charset="0"/>
              </a:rPr>
              <a:t>Tout comme il ne faut pas confondre « facteurs » et « symptômes »  lorsque l’on cherche à éradiquer un mal à la racine. Par exemple les facteurs de pauvreté sont l’enchaînement du Triangle de la misère; ce qui est la boucle du « lien/Bien » </a:t>
            </a:r>
            <a:endParaRPr lang="fr-FR" sz="2400" b="1" i="1" dirty="0">
              <a:effectLst>
                <a:outerShdw blurRad="38100" dist="38100" dir="2700000" algn="tl">
                  <a:srgbClr val="000000">
                    <a:alpha val="43137"/>
                  </a:srgbClr>
                </a:outerShdw>
              </a:effectLst>
              <a:latin typeface="Gentium Book Basic" pitchFamily="2"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10</a:t>
            </a:fld>
            <a:endParaRPr lang="fr-FR"/>
          </a:p>
        </p:txBody>
      </p:sp>
    </p:spTree>
    <p:extLst>
      <p:ext uri="{BB962C8B-B14F-4D97-AF65-F5344CB8AC3E}">
        <p14:creationId xmlns:p14="http://schemas.microsoft.com/office/powerpoint/2010/main" val="428199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91264" cy="864096"/>
          </a:xfrm>
        </p:spPr>
        <p:txBody>
          <a:bodyPr>
            <a:noAutofit/>
          </a:bodyPr>
          <a:lstStyle/>
          <a:p>
            <a:r>
              <a:rPr lang="fr-FR" sz="3600" b="1" i="1" dirty="0" smtClean="0">
                <a:effectLst>
                  <a:outerShdw blurRad="38100" dist="38100" dir="2700000" algn="tl">
                    <a:srgbClr val="000000">
                      <a:alpha val="43137"/>
                    </a:srgbClr>
                  </a:outerShdw>
                </a:effectLst>
                <a:latin typeface="Gentium Book Basic" pitchFamily="2" charset="0"/>
              </a:rPr>
              <a:t>Le triangle de la misère comme facteurs de pauvreté.</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1412776"/>
            <a:ext cx="8229600" cy="4713387"/>
          </a:xfrm>
          <a:ln>
            <a:solidFill>
              <a:schemeClr val="tx1"/>
            </a:solidFill>
            <a:prstDash val="dash"/>
          </a:ln>
        </p:spPr>
        <p:txBody>
          <a:bodyPr>
            <a:normAutofit/>
          </a:bodyPr>
          <a:lstStyle/>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r>
              <a:rPr lang="fr-FR" sz="1200" b="1" i="1" u="sng" dirty="0" smtClean="0">
                <a:effectLst>
                  <a:outerShdw blurRad="38100" dist="38100" dir="2700000" algn="tl">
                    <a:srgbClr val="000000">
                      <a:alpha val="43137"/>
                    </a:srgbClr>
                  </a:outerShdw>
                </a:effectLst>
                <a:latin typeface="Gentium Book Basic" pitchFamily="2" charset="0"/>
              </a:rPr>
              <a:t>Représentation schématisée.( 2)</a:t>
            </a: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200" b="1" i="1" u="sng" dirty="0">
              <a:effectLst>
                <a:outerShdw blurRad="38100" dist="38100" dir="2700000" algn="tl">
                  <a:srgbClr val="000000">
                    <a:alpha val="43137"/>
                  </a:srgbClr>
                </a:outerShdw>
              </a:effectLst>
              <a:latin typeface="Gentium Book Basic" pitchFamily="2" charset="0"/>
            </a:endParaRPr>
          </a:p>
          <a:p>
            <a:pPr marL="0" indent="0" algn="ctr">
              <a:buNone/>
            </a:pPr>
            <a:r>
              <a:rPr lang="fr-FR" sz="1200" b="1" i="1" u="sng" dirty="0" smtClean="0">
                <a:effectLst>
                  <a:outerShdw blurRad="38100" dist="38100" dir="2700000" algn="tl">
                    <a:srgbClr val="000000">
                      <a:alpha val="43137"/>
                    </a:srgbClr>
                  </a:outerShdw>
                </a:effectLst>
                <a:latin typeface="Gentium Book Basic" pitchFamily="2" charset="0"/>
              </a:rPr>
              <a:t>Source: Auteur. </a:t>
            </a:r>
            <a:endParaRPr lang="fr-FR" sz="1200" b="1" i="1" u="sng" dirty="0">
              <a:effectLst>
                <a:outerShdw blurRad="38100" dist="38100" dir="2700000" algn="tl">
                  <a:srgbClr val="000000">
                    <a:alpha val="43137"/>
                  </a:srgbClr>
                </a:outerShdw>
              </a:effectLst>
              <a:latin typeface="Gentium Book Basic" pitchFamily="2" charset="0"/>
            </a:endParaRPr>
          </a:p>
        </p:txBody>
      </p:sp>
      <p:sp>
        <p:nvSpPr>
          <p:cNvPr id="4" name="Ellipse 3"/>
          <p:cNvSpPr/>
          <p:nvPr/>
        </p:nvSpPr>
        <p:spPr>
          <a:xfrm>
            <a:off x="539552" y="4034303"/>
            <a:ext cx="2376264"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Ignorance</a:t>
            </a:r>
            <a:endParaRPr lang="fr-FR" dirty="0"/>
          </a:p>
        </p:txBody>
      </p:sp>
      <p:sp>
        <p:nvSpPr>
          <p:cNvPr id="5" name="Ellipse 4"/>
          <p:cNvSpPr/>
          <p:nvPr/>
        </p:nvSpPr>
        <p:spPr>
          <a:xfrm>
            <a:off x="3141266" y="1988840"/>
            <a:ext cx="2285405"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Faim</a:t>
            </a:r>
            <a:endParaRPr lang="fr-FR" dirty="0"/>
          </a:p>
        </p:txBody>
      </p:sp>
      <p:sp>
        <p:nvSpPr>
          <p:cNvPr id="6" name="Ellipse 5"/>
          <p:cNvSpPr/>
          <p:nvPr/>
        </p:nvSpPr>
        <p:spPr>
          <a:xfrm>
            <a:off x="5652121" y="3897052"/>
            <a:ext cx="244827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Maladie </a:t>
            </a:r>
            <a:endParaRPr lang="fr-FR" dirty="0"/>
          </a:p>
        </p:txBody>
      </p:sp>
      <p:sp>
        <p:nvSpPr>
          <p:cNvPr id="7" name="Triangle isocèle 6"/>
          <p:cNvSpPr/>
          <p:nvPr/>
        </p:nvSpPr>
        <p:spPr>
          <a:xfrm>
            <a:off x="2915817" y="3284984"/>
            <a:ext cx="2736304" cy="1296144"/>
          </a:xfrm>
          <a:prstGeom prst="triangle">
            <a:avLst>
              <a:gd name="adj" fmla="val 514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Pauvreté </a:t>
            </a:r>
            <a:endParaRPr lang="fr-FR" dirty="0"/>
          </a:p>
        </p:txBody>
      </p:sp>
      <p:cxnSp>
        <p:nvCxnSpPr>
          <p:cNvPr id="9" name="Connecteur droit avec flèche 8"/>
          <p:cNvCxnSpPr/>
          <p:nvPr/>
        </p:nvCxnSpPr>
        <p:spPr>
          <a:xfrm flipV="1">
            <a:off x="2267744" y="3200878"/>
            <a:ext cx="1008112" cy="8334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5148064" y="3200878"/>
            <a:ext cx="720080" cy="8280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2987824" y="4743867"/>
            <a:ext cx="264451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H="1">
            <a:off x="2807805" y="4979768"/>
            <a:ext cx="2952328" cy="47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2483768" y="3284984"/>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H="1" flipV="1">
            <a:off x="5321080" y="3032956"/>
            <a:ext cx="739860" cy="9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Espace réservé du pied de page 7"/>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B2D6B94C-FDC3-4775-8EF6-5C2CC553758D}" type="slidenum">
              <a:rPr lang="fr-FR" smtClean="0"/>
              <a:t>11</a:t>
            </a:fld>
            <a:endParaRPr lang="fr-FR"/>
          </a:p>
        </p:txBody>
      </p:sp>
    </p:spTree>
    <p:extLst>
      <p:ext uri="{BB962C8B-B14F-4D97-AF65-F5344CB8AC3E}">
        <p14:creationId xmlns:p14="http://schemas.microsoft.com/office/powerpoint/2010/main" val="1050773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sz="3200" b="1" i="1" dirty="0" smtClean="0">
                <a:effectLst>
                  <a:outerShdw blurRad="38100" dist="38100" dir="2700000" algn="tl">
                    <a:srgbClr val="000000">
                      <a:alpha val="43137"/>
                    </a:srgbClr>
                  </a:outerShdw>
                </a:effectLst>
              </a:rPr>
              <a:t>Interprétation et préconisation-suggestion</a:t>
            </a:r>
            <a:endParaRPr lang="fr-FR" sz="3200" b="1" i="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980728"/>
            <a:ext cx="8229600" cy="5328592"/>
          </a:xfrm>
          <a:ln w="76200">
            <a:solidFill>
              <a:schemeClr val="tx1"/>
            </a:solidFill>
          </a:ln>
        </p:spPr>
        <p:txBody>
          <a:bodyPr>
            <a:normAutofit fontScale="55000" lnSpcReduction="20000"/>
          </a:bodyPr>
          <a:lstStyle/>
          <a:p>
            <a:endParaRPr lang="fr-FR" sz="2400" b="1" i="1" dirty="0" smtClean="0">
              <a:effectLst>
                <a:outerShdw blurRad="38100" dist="38100" dir="2700000" algn="tl">
                  <a:srgbClr val="000000">
                    <a:alpha val="43137"/>
                  </a:srgbClr>
                </a:outerShdw>
              </a:effectLst>
              <a:latin typeface="Gentium Book Basic" pitchFamily="2" charset="0"/>
            </a:endParaRPr>
          </a:p>
          <a:p>
            <a:r>
              <a:rPr lang="fr-FR" sz="2900" b="1" i="1" dirty="0" smtClean="0">
                <a:effectLst>
                  <a:outerShdw blurRad="38100" dist="38100" dir="2700000" algn="tl">
                    <a:srgbClr val="000000">
                      <a:alpha val="43137"/>
                    </a:srgbClr>
                  </a:outerShdw>
                </a:effectLst>
                <a:latin typeface="Gentium Book Basic" pitchFamily="2" charset="0"/>
              </a:rPr>
              <a:t>L’ignorance confine à l’absence d’accès à la connaissance. Cà n’a rien à voir, ni à la stupidité ni à la naïveté. Par exemple l’analphabétisme et/ou l’absence de formation aux métiers dans le secteur informel. L’ignorant est naturellement crédule  et réalise peu ou prou les enjeux de sa participation citoyenne  en tant que membre d’une communauté.</a:t>
            </a:r>
          </a:p>
          <a:p>
            <a:r>
              <a:rPr lang="fr-FR" sz="2900" b="1" i="1" dirty="0" smtClean="0">
                <a:effectLst>
                  <a:outerShdw blurRad="38100" dist="38100" dir="2700000" algn="tl">
                    <a:srgbClr val="000000">
                      <a:alpha val="43137"/>
                    </a:srgbClr>
                  </a:outerShdw>
                </a:effectLst>
                <a:latin typeface="Gentium Book Basic" pitchFamily="2" charset="0"/>
              </a:rPr>
              <a:t>La faim : la malnutrition, la dénutrition et la pénurie d’alimentation . </a:t>
            </a:r>
          </a:p>
          <a:p>
            <a:r>
              <a:rPr lang="fr-FR" sz="2900" b="1" i="1" dirty="0" smtClean="0">
                <a:effectLst>
                  <a:outerShdw blurRad="38100" dist="38100" dir="2700000" algn="tl">
                    <a:srgbClr val="000000">
                      <a:alpha val="43137"/>
                    </a:srgbClr>
                  </a:outerShdw>
                </a:effectLst>
                <a:latin typeface="Gentium Book Basic" pitchFamily="2" charset="0"/>
              </a:rPr>
              <a:t>La maladie et ses effets sur le groupe et/ou la communauté : baisse de productivité, diminution drastique du peu de ressource, l’inconfort généralisé à l’origine du taux élevé de la mortalité infantile.</a:t>
            </a:r>
          </a:p>
          <a:p>
            <a:pPr marL="0" indent="0">
              <a:buNone/>
            </a:pPr>
            <a:r>
              <a:rPr lang="fr-FR" sz="2900" b="1" i="1" dirty="0" smtClean="0">
                <a:effectLst>
                  <a:outerShdw blurRad="38100" dist="38100" dir="2700000" algn="tl">
                    <a:srgbClr val="000000">
                      <a:alpha val="43137"/>
                    </a:srgbClr>
                  </a:outerShdw>
                </a:effectLst>
                <a:latin typeface="Gentium Book Basic" pitchFamily="2" charset="0"/>
              </a:rPr>
              <a:t>	Comme dans un système de vases communicants, l’ignorance alimente la faim et la faim fait à son tour le lit à la maladie. </a:t>
            </a:r>
          </a:p>
          <a:p>
            <a:pPr marL="0" indent="0">
              <a:buNone/>
            </a:pPr>
            <a:r>
              <a:rPr lang="fr-FR" sz="2900" b="1" i="1" dirty="0" smtClean="0">
                <a:effectLst>
                  <a:outerShdw blurRad="38100" dist="38100" dir="2700000" algn="tl">
                    <a:srgbClr val="000000">
                      <a:alpha val="43137"/>
                    </a:srgbClr>
                  </a:outerShdw>
                </a:effectLst>
                <a:latin typeface="Gentium Book Basic" pitchFamily="2" charset="0"/>
              </a:rPr>
              <a:t>	Nous suggérons  que la dislocation du Triangle de la misère soit l’objet des politiques publiques c’est-à-dire que l’on en fasse la plateforme commune d’un contrat social; d’une matrice dans les politiques de repositionnement régional et inter-régional . </a:t>
            </a:r>
          </a:p>
          <a:p>
            <a:pPr marL="0" indent="0">
              <a:buNone/>
            </a:pPr>
            <a:r>
              <a:rPr lang="fr-FR" sz="2900" b="1" i="1" dirty="0" smtClean="0">
                <a:effectLst>
                  <a:outerShdw blurRad="38100" dist="38100" dir="2700000" algn="tl">
                    <a:srgbClr val="000000">
                      <a:alpha val="43137"/>
                    </a:srgbClr>
                  </a:outerShdw>
                </a:effectLst>
                <a:latin typeface="Gentium Book Basic" pitchFamily="2" charset="0"/>
              </a:rPr>
              <a:t>	En faire un instrument  qui prémunirait  les communautés humaines et territoriales  par leur implication, l’exigence d’une démarche de réciprocité et la pierre angulaire des rapports avec les organisations humanitaires et/ou de la société civile. </a:t>
            </a:r>
          </a:p>
          <a:p>
            <a:pPr marL="0" indent="0">
              <a:buNone/>
            </a:pPr>
            <a:r>
              <a:rPr lang="fr-FR" sz="2900" b="1" i="1" dirty="0">
                <a:effectLst>
                  <a:outerShdw blurRad="38100" dist="38100" dir="2700000" algn="tl">
                    <a:srgbClr val="000000">
                      <a:alpha val="43137"/>
                    </a:srgbClr>
                  </a:outerShdw>
                </a:effectLst>
                <a:latin typeface="Gentium Book Basic" pitchFamily="2" charset="0"/>
              </a:rPr>
              <a:t>	</a:t>
            </a:r>
            <a:r>
              <a:rPr lang="fr-FR" sz="2900" b="1" i="1" dirty="0" smtClean="0">
                <a:effectLst>
                  <a:outerShdw blurRad="38100" dist="38100" dir="2700000" algn="tl">
                    <a:srgbClr val="000000">
                      <a:alpha val="43137"/>
                    </a:srgbClr>
                  </a:outerShdw>
                </a:effectLst>
                <a:latin typeface="Gentium Book Basic" pitchFamily="2" charset="0"/>
              </a:rPr>
              <a:t>Les populations victimes  du Triangle de la misère sont les victimes; les plus fragiles, vulnérables; donc complétement démunies  face à la montée et l’aggravation de l’insécurité. Le lien social étant détricoté, effiloché » et rendant quasiment impossible la production de « bien », il faut  des politiques de renforcement des capacités locales plutôt que la politique de l’appel tous azimuts à l’indulgence et à l’aide  du néo-libéralisme à visage philanthropique.</a:t>
            </a:r>
            <a:endParaRPr lang="fr-FR" sz="2900" b="1" i="1" dirty="0">
              <a:effectLst>
                <a:outerShdw blurRad="38100" dist="38100" dir="2700000" algn="tl">
                  <a:srgbClr val="000000">
                    <a:alpha val="43137"/>
                  </a:srgbClr>
                </a:outerShdw>
              </a:effectLst>
              <a:latin typeface="Gentium Book Basic" pitchFamily="2"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12</a:t>
            </a:fld>
            <a:endParaRPr lang="fr-FR"/>
          </a:p>
        </p:txBody>
      </p:sp>
    </p:spTree>
    <p:extLst>
      <p:ext uri="{BB962C8B-B14F-4D97-AF65-F5344CB8AC3E}">
        <p14:creationId xmlns:p14="http://schemas.microsoft.com/office/powerpoint/2010/main" val="714509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sz="3600" b="1" i="1" dirty="0" smtClean="0">
                <a:effectLst>
                  <a:outerShdw blurRad="38100" dist="38100" dir="2700000" algn="tl">
                    <a:srgbClr val="000000">
                      <a:alpha val="43137"/>
                    </a:srgbClr>
                  </a:outerShdw>
                </a:effectLst>
                <a:latin typeface="Gentium Book Basic" pitchFamily="2" charset="0"/>
              </a:rPr>
              <a:t>Conclusion </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836712"/>
            <a:ext cx="8507288" cy="5904656"/>
          </a:xfrm>
          <a:ln w="12700">
            <a:solidFill>
              <a:schemeClr val="tx1"/>
            </a:solidFill>
          </a:ln>
        </p:spPr>
        <p:txBody>
          <a:bodyPr>
            <a:normAutofit fontScale="92500" lnSpcReduction="20000"/>
          </a:bodyPr>
          <a:lstStyle/>
          <a:p>
            <a:pPr marL="0" indent="0">
              <a:buNone/>
            </a:pPr>
            <a:r>
              <a:rPr lang="fr-FR" sz="2400" b="1" i="1" dirty="0" smtClean="0">
                <a:effectLst>
                  <a:outerShdw blurRad="38100" dist="38100" dir="2700000" algn="tl">
                    <a:srgbClr val="000000">
                      <a:alpha val="43137"/>
                    </a:srgbClr>
                  </a:outerShdw>
                </a:effectLst>
                <a:latin typeface="Gentium Book Basic" pitchFamily="2" charset="0"/>
              </a:rPr>
              <a:t>	Un questionnement s’impose à notre esprit :</a:t>
            </a:r>
          </a:p>
          <a:p>
            <a:r>
              <a:rPr lang="fr-FR" sz="2100" b="1" i="1" dirty="0" smtClean="0">
                <a:effectLst>
                  <a:outerShdw blurRad="38100" dist="38100" dir="2700000" algn="tl">
                    <a:srgbClr val="000000">
                      <a:alpha val="43137"/>
                    </a:srgbClr>
                  </a:outerShdw>
                </a:effectLst>
                <a:latin typeface="Gentium Book Basic" pitchFamily="2" charset="0"/>
              </a:rPr>
              <a:t>Quelle  orientation politique, quelle voie économique prendre pour faire émerger les voies d’accès à la modernité dans ce Triangle de l’insécurité? </a:t>
            </a:r>
          </a:p>
          <a:p>
            <a:r>
              <a:rPr lang="fr-FR" sz="2100" b="1" i="1" dirty="0" smtClean="0">
                <a:effectLst>
                  <a:outerShdw blurRad="38100" dist="38100" dir="2700000" algn="tl">
                    <a:srgbClr val="000000">
                      <a:alpha val="43137"/>
                    </a:srgbClr>
                  </a:outerShdw>
                </a:effectLst>
                <a:latin typeface="Gentium Book Basic" pitchFamily="2" charset="0"/>
              </a:rPr>
              <a:t>Qu’est-ce que le développement ? Se réduit-il à la déruralisation ? A la construction de beaux immeubles, de belles autoroutes, de beaux aéroports au vitriole ou à l’aménagement du territoire par un bon maillage de réseaux d’eau potables, d’écoles et de centres de formation, de centre de santé par l’implication des communautés humaines et les collectivités territoriales ?</a:t>
            </a:r>
          </a:p>
          <a:p>
            <a:r>
              <a:rPr lang="fr-FR" sz="2100" b="1" i="1" dirty="0" smtClean="0">
                <a:effectLst>
                  <a:outerShdw blurRad="38100" dist="38100" dir="2700000" algn="tl">
                    <a:srgbClr val="000000">
                      <a:alpha val="43137"/>
                    </a:srgbClr>
                  </a:outerShdw>
                </a:effectLst>
                <a:latin typeface="Gentium Book Basic" pitchFamily="2" charset="0"/>
              </a:rPr>
              <a:t>Ne manque-t-il pas dans le Triangle de l’insécurité le concept de construction d’un destin commun ? Ne faut-il pas donner la priorité à la lutte contre les plaies du Triangle de la misère en usant des apports revisités du Triangle de l’herméneutique? Si l’on ne prend garde, le Triangle de l’insécurité se transformera en Triangle des Bermudes par l’absence de leviers et/ou de pôles structurants, d’implication (contractualisation et non prolifération de l’aide)  des populations les plus exposées. </a:t>
            </a:r>
          </a:p>
          <a:p>
            <a:r>
              <a:rPr lang="fr-FR" sz="2100" b="1" i="1" dirty="0" smtClean="0">
                <a:effectLst>
                  <a:outerShdw blurRad="38100" dist="38100" dir="2700000" algn="tl">
                    <a:srgbClr val="000000">
                      <a:alpha val="43137"/>
                    </a:srgbClr>
                  </a:outerShdw>
                </a:effectLst>
                <a:latin typeface="Gentium Book Basic" pitchFamily="2" charset="0"/>
              </a:rPr>
              <a:t>Pour terminer, nous suggérons la construction  d’une nouvelle « matrice » du « lien » et du « bien » avec les revenus du « pétrole » que l’achat massif des Kalachnikov ou l’édification des </a:t>
            </a:r>
            <a:r>
              <a:rPr lang="fr-FR" sz="2100" b="1" i="1" dirty="0" err="1" smtClean="0">
                <a:effectLst>
                  <a:outerShdw blurRad="38100" dist="38100" dir="2700000" algn="tl">
                    <a:srgbClr val="000000">
                      <a:alpha val="43137"/>
                    </a:srgbClr>
                  </a:outerShdw>
                </a:effectLst>
                <a:latin typeface="Gentium Book Basic" pitchFamily="2" charset="0"/>
              </a:rPr>
              <a:t>bulding</a:t>
            </a:r>
            <a:r>
              <a:rPr lang="fr-FR" sz="2100" b="1" i="1" dirty="0" smtClean="0">
                <a:effectLst>
                  <a:outerShdw blurRad="38100" dist="38100" dir="2700000" algn="tl">
                    <a:srgbClr val="000000">
                      <a:alpha val="43137"/>
                    </a:srgbClr>
                  </a:outerShdw>
                </a:effectLst>
                <a:latin typeface="Gentium Book Basic" pitchFamily="2" charset="0"/>
              </a:rPr>
              <a:t>, d’édifices de prestige, d’infrastructures à peine optimisées et dont l’entretien dépend exclusivement d’une main d’œuvre étrangère à défaut de main d’œuvre </a:t>
            </a:r>
            <a:r>
              <a:rPr lang="fr-FR" sz="2100" b="1" i="1" smtClean="0">
                <a:effectLst>
                  <a:outerShdw blurRad="38100" dist="38100" dir="2700000" algn="tl">
                    <a:srgbClr val="000000">
                      <a:alpha val="43137"/>
                    </a:srgbClr>
                  </a:outerShdw>
                </a:effectLst>
                <a:latin typeface="Gentium Book Basic" pitchFamily="2" charset="0"/>
              </a:rPr>
              <a:t>locale qualifiée.</a:t>
            </a:r>
            <a:endParaRPr lang="fr-FR" sz="2100" b="1" i="1" dirty="0" smtClean="0">
              <a:effectLst>
                <a:outerShdw blurRad="38100" dist="38100" dir="2700000" algn="tl">
                  <a:srgbClr val="000000">
                    <a:alpha val="43137"/>
                  </a:srgbClr>
                </a:outerShdw>
              </a:effectLst>
              <a:latin typeface="Gentium Book Basic" pitchFamily="2" charset="0"/>
            </a:endParaRPr>
          </a:p>
          <a:p>
            <a:r>
              <a:rPr lang="fr-FR" sz="2100" b="1" i="1" dirty="0" smtClean="0">
                <a:effectLst>
                  <a:outerShdw blurRad="38100" dist="38100" dir="2700000" algn="tl">
                    <a:srgbClr val="000000">
                      <a:alpha val="43137"/>
                    </a:srgbClr>
                  </a:outerShdw>
                </a:effectLst>
                <a:latin typeface="Gentium Book Basic" pitchFamily="2" charset="0"/>
              </a:rPr>
              <a:t>Ne pas réinventer la lutte contre le Triangle de la misère [ œuvre commune du Pouvoir et de l’autorité] c’est participer à l’accélération vers la périphérie de l’accès à la mondialisation et retarder l’accès à l’émancipation des populations. </a:t>
            </a:r>
            <a:endParaRPr lang="fr-FR" sz="2100" b="1" i="1" dirty="0">
              <a:effectLst>
                <a:outerShdw blurRad="38100" dist="38100" dir="2700000" algn="tl">
                  <a:srgbClr val="000000">
                    <a:alpha val="43137"/>
                  </a:srgbClr>
                </a:outerShdw>
              </a:effectLst>
              <a:latin typeface="Gentium Book Basic" pitchFamily="2" charset="0"/>
            </a:endParaRPr>
          </a:p>
        </p:txBody>
      </p:sp>
      <p:sp>
        <p:nvSpPr>
          <p:cNvPr id="4" name="Espace réservé du pied de page 3"/>
          <p:cNvSpPr>
            <a:spLocks noGrp="1"/>
          </p:cNvSpPr>
          <p:nvPr>
            <p:ph type="ftr" sz="quarter" idx="11"/>
          </p:nvPr>
        </p:nvSpPr>
        <p:spPr>
          <a:xfrm>
            <a:off x="3124200" y="6597352"/>
            <a:ext cx="2895600" cy="124123"/>
          </a:xfrm>
        </p:spPr>
        <p:txBody>
          <a:bodyPr/>
          <a:lstStyle/>
          <a:p>
            <a:endParaRPr lang="fr-FR" dirty="0"/>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13</a:t>
            </a:fld>
            <a:endParaRPr lang="fr-FR"/>
          </a:p>
        </p:txBody>
      </p:sp>
    </p:spTree>
    <p:extLst>
      <p:ext uri="{BB962C8B-B14F-4D97-AF65-F5344CB8AC3E}">
        <p14:creationId xmlns:p14="http://schemas.microsoft.com/office/powerpoint/2010/main" val="1444921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i="1" dirty="0" smtClean="0">
                <a:effectLst>
                  <a:outerShdw blurRad="38100" dist="38100" dir="2700000" algn="tl">
                    <a:srgbClr val="000000">
                      <a:alpha val="43137"/>
                    </a:srgbClr>
                  </a:outerShdw>
                </a:effectLst>
                <a:latin typeface="Gentium Book Basic" pitchFamily="2" charset="0"/>
              </a:rPr>
              <a:t>Plan d’intervention </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1600200"/>
            <a:ext cx="8229600" cy="4925144"/>
          </a:xfrm>
          <a:ln w="19050">
            <a:solidFill>
              <a:schemeClr val="tx1"/>
            </a:solidFill>
          </a:ln>
        </p:spPr>
        <p:txBody>
          <a:bodyPr>
            <a:normAutofit lnSpcReduction="10000"/>
          </a:bodyPr>
          <a:lstStyle/>
          <a:p>
            <a:pPr marL="0" indent="0">
              <a:buNone/>
            </a:pPr>
            <a:r>
              <a:rPr lang="fr-FR" sz="2800" b="1" i="1" dirty="0" smtClean="0">
                <a:effectLst>
                  <a:outerShdw blurRad="38100" dist="38100" dir="2700000" algn="tl">
                    <a:srgbClr val="000000">
                      <a:alpha val="43137"/>
                    </a:srgbClr>
                  </a:outerShdw>
                </a:effectLst>
                <a:latin typeface="Gentium Book Basic" pitchFamily="2" charset="0"/>
              </a:rPr>
              <a:t>Préalable:</a:t>
            </a:r>
          </a:p>
          <a:p>
            <a:pPr marL="0" indent="0">
              <a:buNone/>
            </a:pPr>
            <a:r>
              <a:rPr lang="fr-FR" sz="2800" b="1" i="1" dirty="0" smtClean="0">
                <a:effectLst>
                  <a:outerShdw blurRad="38100" dist="38100" dir="2700000" algn="tl">
                    <a:srgbClr val="000000">
                      <a:alpha val="43137"/>
                    </a:srgbClr>
                  </a:outerShdw>
                </a:effectLst>
                <a:latin typeface="Gentium Book Basic" pitchFamily="2" charset="0"/>
              </a:rPr>
              <a:t> </a:t>
            </a:r>
            <a:r>
              <a:rPr lang="fr-FR" sz="2800" b="1" i="1" u="sng" dirty="0" smtClean="0">
                <a:effectLst>
                  <a:outerShdw blurRad="38100" dist="38100" dir="2700000" algn="tl">
                    <a:srgbClr val="000000">
                      <a:alpha val="43137"/>
                    </a:srgbClr>
                  </a:outerShdw>
                </a:effectLst>
                <a:latin typeface="Gentium Book Basic" pitchFamily="2" charset="0"/>
              </a:rPr>
              <a:t>Introduction</a:t>
            </a:r>
            <a:r>
              <a:rPr lang="fr-FR" sz="2800" b="1" i="1" dirty="0" smtClean="0">
                <a:effectLst>
                  <a:outerShdw blurRad="38100" dist="38100" dir="2700000" algn="tl">
                    <a:srgbClr val="000000">
                      <a:alpha val="43137"/>
                    </a:srgbClr>
                  </a:outerShdw>
                </a:effectLst>
                <a:latin typeface="Gentium Book Basic" pitchFamily="2" charset="0"/>
              </a:rPr>
              <a:t> : Etat des lieux requiert des instruments ; une grille d’analyse pour rendre évidents les facteurs et leurs origines  puis proposer des préconisations pertinentes et faisables. </a:t>
            </a:r>
          </a:p>
          <a:p>
            <a:pPr marL="0" indent="0">
              <a:buNone/>
            </a:pPr>
            <a:r>
              <a:rPr lang="fr-FR" sz="2800" b="1" i="1" dirty="0" smtClean="0">
                <a:effectLst>
                  <a:outerShdw blurRad="38100" dist="38100" dir="2700000" algn="tl">
                    <a:srgbClr val="000000">
                      <a:alpha val="43137"/>
                    </a:srgbClr>
                  </a:outerShdw>
                </a:effectLst>
                <a:latin typeface="Gentium Book Basic" pitchFamily="2" charset="0"/>
              </a:rPr>
              <a:t>I) Les deux termes clés de l’appel à communication; le Triangle de l’insécurité et économie de rente; le pétrole :</a:t>
            </a:r>
          </a:p>
          <a:p>
            <a:pPr marL="0" indent="0">
              <a:buNone/>
            </a:pPr>
            <a:r>
              <a:rPr lang="fr-FR" sz="2800" b="1" i="1" dirty="0" smtClean="0">
                <a:effectLst>
                  <a:outerShdw blurRad="38100" dist="38100" dir="2700000" algn="tl">
                    <a:srgbClr val="000000">
                      <a:alpha val="43137"/>
                    </a:srgbClr>
                  </a:outerShdw>
                </a:effectLst>
                <a:latin typeface="Gentium Book Basic" pitchFamily="2" charset="0"/>
              </a:rPr>
              <a:t>II) Le Triangle de l’Herméneutique et le Triangle de la misère.</a:t>
            </a:r>
          </a:p>
          <a:p>
            <a:pPr marL="0" indent="0">
              <a:buNone/>
            </a:pPr>
            <a:r>
              <a:rPr lang="fr-FR" sz="2800" b="1" i="1" u="sng" dirty="0" smtClean="0">
                <a:effectLst>
                  <a:outerShdw blurRad="38100" dist="38100" dir="2700000" algn="tl">
                    <a:srgbClr val="000000">
                      <a:alpha val="43137"/>
                    </a:srgbClr>
                  </a:outerShdw>
                </a:effectLst>
                <a:latin typeface="Gentium Book Basic" pitchFamily="2" charset="0"/>
              </a:rPr>
              <a:t>Conclusion.</a:t>
            </a:r>
          </a:p>
          <a:p>
            <a:pPr marL="0" indent="0">
              <a:buNone/>
            </a:pPr>
            <a:endParaRPr lang="fr-FR" sz="2800" b="1" i="1" dirty="0">
              <a:effectLst>
                <a:outerShdw blurRad="38100" dist="38100" dir="2700000" algn="tl">
                  <a:srgbClr val="000000">
                    <a:alpha val="43137"/>
                  </a:srgbClr>
                </a:outerShdw>
              </a:effectLst>
              <a:latin typeface="Gentium Book Basic" pitchFamily="2"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2</a:t>
            </a:fld>
            <a:endParaRPr lang="fr-FR"/>
          </a:p>
        </p:txBody>
      </p:sp>
    </p:spTree>
    <p:extLst>
      <p:ext uri="{BB962C8B-B14F-4D97-AF65-F5344CB8AC3E}">
        <p14:creationId xmlns:p14="http://schemas.microsoft.com/office/powerpoint/2010/main" val="161111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i="1" dirty="0" smtClean="0">
                <a:effectLst>
                  <a:outerShdw blurRad="38100" dist="38100" dir="2700000" algn="tl">
                    <a:srgbClr val="000000">
                      <a:alpha val="43137"/>
                    </a:srgbClr>
                  </a:outerShdw>
                </a:effectLst>
                <a:latin typeface="Gentium Book Basic" pitchFamily="2" charset="0"/>
              </a:rPr>
              <a:t>Pourquoi une grille d’analyse ?</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ln w="12700">
            <a:solidFill>
              <a:schemeClr val="tx1"/>
            </a:solidFill>
          </a:ln>
        </p:spPr>
        <p:txBody>
          <a:bodyPr/>
          <a:lstStyle/>
          <a:p>
            <a:pPr marL="514350" indent="-514350">
              <a:buAutoNum type="arabicParenR"/>
            </a:pPr>
            <a:endParaRPr lang="fr-FR" b="1" i="1" dirty="0" smtClean="0">
              <a:effectLst>
                <a:outerShdw blurRad="38100" dist="38100" dir="2700000" algn="tl">
                  <a:srgbClr val="000000">
                    <a:alpha val="43137"/>
                  </a:srgbClr>
                </a:outerShdw>
              </a:effectLst>
              <a:latin typeface="Gentium Book Basic" pitchFamily="2" charset="0"/>
            </a:endParaRPr>
          </a:p>
          <a:p>
            <a:pPr marL="514350" indent="-514350">
              <a:buAutoNum type="arabicParenR"/>
            </a:pPr>
            <a:r>
              <a:rPr lang="fr-FR" sz="2800" b="1" i="1" dirty="0" smtClean="0">
                <a:effectLst>
                  <a:outerShdw blurRad="38100" dist="38100" dir="2700000" algn="tl">
                    <a:srgbClr val="000000">
                      <a:alpha val="43137"/>
                    </a:srgbClr>
                  </a:outerShdw>
                </a:effectLst>
                <a:latin typeface="Gentium Book Basic" pitchFamily="2" charset="0"/>
              </a:rPr>
              <a:t>Un angle de tir pour rendre évidentes les différentes approches du problème</a:t>
            </a:r>
          </a:p>
          <a:p>
            <a:pPr marL="514350" indent="-514350">
              <a:buAutoNum type="arabicParenR"/>
            </a:pPr>
            <a:r>
              <a:rPr lang="fr-FR" sz="2800" b="1" i="1" dirty="0" smtClean="0">
                <a:effectLst>
                  <a:outerShdw blurRad="38100" dist="38100" dir="2700000" algn="tl">
                    <a:srgbClr val="000000">
                      <a:alpha val="43137"/>
                    </a:srgbClr>
                  </a:outerShdw>
                </a:effectLst>
                <a:latin typeface="Gentium Book Basic" pitchFamily="2" charset="0"/>
              </a:rPr>
              <a:t>Revendiquer des références et afficher des référentiels de mon cheminement dans la compréhension du problème</a:t>
            </a:r>
          </a:p>
          <a:p>
            <a:pPr marL="514350" indent="-514350">
              <a:buAutoNum type="arabicParenR"/>
            </a:pPr>
            <a:r>
              <a:rPr lang="fr-FR" sz="2800" b="1" i="1" dirty="0" smtClean="0">
                <a:effectLst>
                  <a:outerShdw blurRad="38100" dist="38100" dir="2700000" algn="tl">
                    <a:srgbClr val="000000">
                      <a:alpha val="43137"/>
                    </a:srgbClr>
                  </a:outerShdw>
                </a:effectLst>
                <a:latin typeface="Gentium Book Basic" pitchFamily="2" charset="0"/>
              </a:rPr>
              <a:t>Contribuer à l’alimentation du débat.</a:t>
            </a:r>
          </a:p>
          <a:p>
            <a:pPr marL="514350" indent="-514350">
              <a:buAutoNum type="arabicParenR"/>
            </a:pPr>
            <a:endParaRPr lang="fr-FR" b="1" i="1" dirty="0" smtClean="0">
              <a:effectLst>
                <a:outerShdw blurRad="38100" dist="38100" dir="2700000" algn="tl">
                  <a:srgbClr val="000000">
                    <a:alpha val="43137"/>
                  </a:srgbClr>
                </a:outerShdw>
              </a:effectLst>
              <a:latin typeface="Gentium Book Basic" pitchFamily="2" charset="0"/>
            </a:endParaRPr>
          </a:p>
          <a:p>
            <a:pPr marL="514350" indent="-514350">
              <a:buAutoNum type="arabicParenR"/>
            </a:pP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3</a:t>
            </a:fld>
            <a:endParaRPr lang="fr-FR"/>
          </a:p>
        </p:txBody>
      </p:sp>
    </p:spTree>
    <p:extLst>
      <p:ext uri="{BB962C8B-B14F-4D97-AF65-F5344CB8AC3E}">
        <p14:creationId xmlns:p14="http://schemas.microsoft.com/office/powerpoint/2010/main" val="214815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178"/>
          </a:xfrm>
        </p:spPr>
        <p:txBody>
          <a:bodyPr>
            <a:noAutofit/>
          </a:bodyPr>
          <a:lstStyle/>
          <a:p>
            <a:r>
              <a:rPr lang="fr-FR" sz="3600" b="1" i="1" dirty="0" smtClean="0">
                <a:effectLst>
                  <a:outerShdw blurRad="38100" dist="38100" dir="2700000" algn="tl">
                    <a:srgbClr val="000000">
                      <a:alpha val="43137"/>
                    </a:srgbClr>
                  </a:outerShdw>
                </a:effectLst>
                <a:latin typeface="Gentium Book Basic" pitchFamily="2" charset="0"/>
              </a:rPr>
              <a:t>I) </a:t>
            </a:r>
            <a:r>
              <a:rPr lang="fr-FR" sz="3200" b="1" i="1" dirty="0" smtClean="0">
                <a:effectLst>
                  <a:outerShdw blurRad="38100" dist="38100" dir="2700000" algn="tl">
                    <a:srgbClr val="000000">
                      <a:alpha val="43137"/>
                    </a:srgbClr>
                  </a:outerShdw>
                </a:effectLst>
                <a:latin typeface="Gentium Book Basic" pitchFamily="2" charset="0"/>
              </a:rPr>
              <a:t>Ce à quoi renvoient les mots « triangle de l’insécurité » et « l’abondance; s’agissant du pétrole ». </a:t>
            </a:r>
            <a:endParaRPr lang="fr-FR" sz="32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2060848"/>
            <a:ext cx="8147248" cy="4065315"/>
          </a:xfrm>
          <a:ln w="12700">
            <a:solidFill>
              <a:schemeClr val="tx1"/>
            </a:solidFill>
          </a:ln>
        </p:spPr>
        <p:txBody>
          <a:bodyPr>
            <a:normAutofit fontScale="70000" lnSpcReduction="20000"/>
          </a:bodyPr>
          <a:lstStyle/>
          <a:p>
            <a:r>
              <a:rPr lang="fr-FR" b="1" i="1" dirty="0" smtClean="0">
                <a:effectLst>
                  <a:outerShdw blurRad="38100" dist="38100" dir="2700000" algn="tl">
                    <a:srgbClr val="000000">
                      <a:alpha val="43137"/>
                    </a:srgbClr>
                  </a:outerShdw>
                </a:effectLst>
                <a:latin typeface="Gentium Book Basic" pitchFamily="2" charset="0"/>
              </a:rPr>
              <a:t>Une légende; le Triangle des Bermudes </a:t>
            </a:r>
          </a:p>
          <a:p>
            <a:endParaRPr lang="fr-FR" b="1" i="1" dirty="0">
              <a:effectLst>
                <a:outerShdw blurRad="38100" dist="38100" dir="2700000" algn="tl">
                  <a:srgbClr val="000000">
                    <a:alpha val="43137"/>
                  </a:srgbClr>
                </a:outerShdw>
              </a:effectLst>
              <a:latin typeface="Gentium Book Basic" pitchFamily="2" charset="0"/>
            </a:endParaRPr>
          </a:p>
          <a:p>
            <a:r>
              <a:rPr lang="fr-FR" b="1" i="1" dirty="0" smtClean="0">
                <a:effectLst>
                  <a:outerShdw blurRad="38100" dist="38100" dir="2700000" algn="tl">
                    <a:srgbClr val="000000">
                      <a:alpha val="43137"/>
                    </a:srgbClr>
                  </a:outerShdw>
                </a:effectLst>
                <a:latin typeface="Gentium Book Basic" pitchFamily="2" charset="0"/>
              </a:rPr>
              <a:t>Un haut lieu de trafic de drogue; le Triangle d’Or (Asie du Sud-Est) </a:t>
            </a:r>
          </a:p>
          <a:p>
            <a:endParaRPr lang="fr-FR" b="1" i="1" dirty="0" smtClean="0">
              <a:effectLst>
                <a:outerShdw blurRad="38100" dist="38100" dir="2700000" algn="tl">
                  <a:srgbClr val="000000">
                    <a:alpha val="43137"/>
                  </a:srgbClr>
                </a:outerShdw>
              </a:effectLst>
              <a:latin typeface="Gentium Book Basic" pitchFamily="2" charset="0"/>
            </a:endParaRPr>
          </a:p>
          <a:p>
            <a:r>
              <a:rPr lang="fr-FR" b="1" i="1" dirty="0" smtClean="0">
                <a:effectLst>
                  <a:outerShdw blurRad="38100" dist="38100" dir="2700000" algn="tl">
                    <a:srgbClr val="000000">
                      <a:alpha val="43137"/>
                    </a:srgbClr>
                  </a:outerShdw>
                </a:effectLst>
                <a:latin typeface="Gentium Book Basic" pitchFamily="2" charset="0"/>
              </a:rPr>
              <a:t>Quant au concept de l’abondance, à l’origine il appartient au champ de la psychologie pour désigner une forte dépendance à quelque chose, une sorte d’addiction.</a:t>
            </a:r>
          </a:p>
          <a:p>
            <a:endParaRPr lang="fr-FR" b="1" i="1" dirty="0" smtClean="0">
              <a:effectLst>
                <a:outerShdw blurRad="38100" dist="38100" dir="2700000" algn="tl">
                  <a:srgbClr val="000000">
                    <a:alpha val="43137"/>
                  </a:srgbClr>
                </a:outerShdw>
              </a:effectLst>
              <a:latin typeface="Gentium Book Basic" pitchFamily="2" charset="0"/>
            </a:endParaRPr>
          </a:p>
          <a:p>
            <a:r>
              <a:rPr lang="fr-FR" b="1" i="1" dirty="0" smtClean="0">
                <a:effectLst>
                  <a:outerShdw blurRad="38100" dist="38100" dir="2700000" algn="tl">
                    <a:srgbClr val="000000">
                      <a:alpha val="43137"/>
                    </a:srgbClr>
                  </a:outerShdw>
                </a:effectLst>
                <a:latin typeface="Gentium Book Basic" pitchFamily="2" charset="0"/>
              </a:rPr>
              <a:t>Ce concept a été employé dès 1997 sur le plan macro-économique  pour désigner un paradoxe; le paradoxe de l’abondance, les booms pétroliers et les pétro-Etats. </a:t>
            </a:r>
          </a:p>
          <a:p>
            <a:endParaRPr lang="fr-FR" dirty="0"/>
          </a:p>
          <a:p>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4</a:t>
            </a:fld>
            <a:endParaRPr lang="fr-FR"/>
          </a:p>
        </p:txBody>
      </p:sp>
    </p:spTree>
    <p:extLst>
      <p:ext uri="{BB962C8B-B14F-4D97-AF65-F5344CB8AC3E}">
        <p14:creationId xmlns:p14="http://schemas.microsoft.com/office/powerpoint/2010/main" val="2340982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i="1" dirty="0" smtClean="0">
                <a:effectLst>
                  <a:outerShdw blurRad="38100" dist="38100" dir="2700000" algn="tl">
                    <a:srgbClr val="000000">
                      <a:alpha val="43137"/>
                    </a:srgbClr>
                  </a:outerShdw>
                </a:effectLst>
                <a:latin typeface="Gentium Book Basic" pitchFamily="2" charset="0"/>
              </a:rPr>
              <a:t>Les effets induits de ces deux types de paradoxe de l’abondance</a:t>
            </a:r>
            <a:r>
              <a:rPr lang="fr-FR" dirty="0" smtClean="0"/>
              <a:t>.</a:t>
            </a:r>
            <a:endParaRPr lang="fr-FR" dirty="0"/>
          </a:p>
        </p:txBody>
      </p:sp>
      <p:sp>
        <p:nvSpPr>
          <p:cNvPr id="3" name="Espace réservé du contenu 2"/>
          <p:cNvSpPr>
            <a:spLocks noGrp="1"/>
          </p:cNvSpPr>
          <p:nvPr>
            <p:ph idx="1"/>
          </p:nvPr>
        </p:nvSpPr>
        <p:spPr>
          <a:xfrm>
            <a:off x="457200" y="1600200"/>
            <a:ext cx="8003232" cy="4709120"/>
          </a:xfrm>
          <a:ln w="12700">
            <a:solidFill>
              <a:schemeClr val="tx1"/>
            </a:solidFill>
          </a:ln>
        </p:spPr>
        <p:txBody>
          <a:bodyPr>
            <a:normAutofit fontScale="70000" lnSpcReduction="20000"/>
          </a:bodyPr>
          <a:lstStyle/>
          <a:p>
            <a:pPr marL="0" indent="0">
              <a:buNone/>
            </a:pPr>
            <a:r>
              <a:rPr lang="fr-FR" sz="2400" b="1" i="1" dirty="0" smtClean="0">
                <a:latin typeface="Gentium Book Basic" pitchFamily="2" charset="0"/>
              </a:rPr>
              <a:t>1) </a:t>
            </a:r>
            <a:r>
              <a:rPr lang="fr-FR" sz="3100" b="1" i="1" dirty="0" smtClean="0">
                <a:latin typeface="Gentium Book Basic" pitchFamily="2" charset="0"/>
              </a:rPr>
              <a:t>Sur le plan alimentaire. Il existe un paradoxe de la prospérité. Dans toutes les sociétés dites d’abondance, celles qui ont depuis longtemps surmonté les problèmes de pénurie, l’alimentation est de plus un sujet problématique: Pour les uns concernent les aliments et leur mode de production ( leurs propriétés gustatives et nutritionnelles). Pour d’autres, c’est le mangeur lui-même qu’on met en cause, son comportement alimentaire.</a:t>
            </a:r>
          </a:p>
          <a:p>
            <a:pPr marL="0" indent="0">
              <a:buNone/>
            </a:pPr>
            <a:endParaRPr lang="fr-FR" sz="3100" b="1" i="1" dirty="0" smtClean="0">
              <a:latin typeface="Gentium Book Basic" pitchFamily="2" charset="0"/>
            </a:endParaRPr>
          </a:p>
          <a:p>
            <a:pPr marL="0" indent="0">
              <a:buNone/>
            </a:pPr>
            <a:r>
              <a:rPr lang="fr-FR" sz="3100" b="1" i="1" dirty="0" smtClean="0">
                <a:latin typeface="Gentium Book Basic" pitchFamily="2" charset="0"/>
              </a:rPr>
              <a:t>2) En revanche, pour ce qui est du registre des pétro-Etats, dès 1997 on s’interrogeait déjà de savoir, pourquoi après avoir bénéficié du plus grand transfert de richesse jamais produit sans la guerre, la plupart des pays en développement exportateurs de pétrole  souffrent de la </a:t>
            </a:r>
            <a:r>
              <a:rPr lang="fr-FR" sz="3100" b="1" i="1" u="sng" dirty="0" smtClean="0">
                <a:latin typeface="Gentium Book Basic" pitchFamily="2" charset="0"/>
              </a:rPr>
              <a:t>détérioration des termes de l’échange économique et de la décomposition politique.</a:t>
            </a:r>
            <a:endParaRPr lang="fr-FR" sz="3100" b="1" i="1" u="sng" dirty="0">
              <a:latin typeface="Gentium Book Basic" pitchFamily="2"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5</a:t>
            </a:fld>
            <a:endParaRPr lang="fr-FR"/>
          </a:p>
        </p:txBody>
      </p:sp>
    </p:spTree>
    <p:extLst>
      <p:ext uri="{BB962C8B-B14F-4D97-AF65-F5344CB8AC3E}">
        <p14:creationId xmlns:p14="http://schemas.microsoft.com/office/powerpoint/2010/main" val="407847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i="1" dirty="0" smtClean="0">
                <a:effectLst>
                  <a:outerShdw blurRad="38100" dist="38100" dir="2700000" algn="tl">
                    <a:srgbClr val="000000">
                      <a:alpha val="43137"/>
                    </a:srgbClr>
                  </a:outerShdw>
                </a:effectLst>
                <a:latin typeface="Gentium Book Basic" pitchFamily="2" charset="0"/>
              </a:rPr>
              <a:t>Les principales causes identifiées et  leurs justifications </a:t>
            </a:r>
            <a:r>
              <a:rPr lang="fr-FR" dirty="0" smtClean="0"/>
              <a:t>.</a:t>
            </a:r>
            <a:endParaRPr lang="fr-FR" dirty="0"/>
          </a:p>
        </p:txBody>
      </p:sp>
      <p:sp>
        <p:nvSpPr>
          <p:cNvPr id="3" name="Espace réservé du contenu 2"/>
          <p:cNvSpPr>
            <a:spLocks noGrp="1"/>
          </p:cNvSpPr>
          <p:nvPr>
            <p:ph idx="1"/>
          </p:nvPr>
        </p:nvSpPr>
        <p:spPr>
          <a:xfrm>
            <a:off x="457200" y="1600200"/>
            <a:ext cx="8435280" cy="4925144"/>
          </a:xfrm>
          <a:ln w="12700">
            <a:solidFill>
              <a:schemeClr val="tx1"/>
            </a:solidFill>
          </a:ln>
        </p:spPr>
        <p:txBody>
          <a:bodyPr>
            <a:normAutofit fontScale="85000" lnSpcReduction="20000"/>
          </a:bodyPr>
          <a:lstStyle/>
          <a:p>
            <a:r>
              <a:rPr lang="fr-FR" b="1" dirty="0" smtClean="0"/>
              <a:t>1</a:t>
            </a:r>
            <a:r>
              <a:rPr lang="fr-FR" dirty="0" smtClean="0"/>
              <a:t>) </a:t>
            </a:r>
            <a:r>
              <a:rPr lang="fr-FR" sz="2800" b="1" i="1" dirty="0" smtClean="0">
                <a:effectLst>
                  <a:outerShdw blurRad="38100" dist="38100" dir="2700000" algn="tl">
                    <a:srgbClr val="000000">
                      <a:alpha val="43137"/>
                    </a:srgbClr>
                  </a:outerShdw>
                </a:effectLst>
              </a:rPr>
              <a:t>La problématique de la sécurité alimentaire qui résulterait des effets pervers de l’Industrie Agro-alimentaire en Europe depuis les années 1996. Est remis en cause radicalement, le processus de production agroalimentaire: l’agro-alimentaire dite « productiviste »</a:t>
            </a:r>
          </a:p>
          <a:p>
            <a:r>
              <a:rPr lang="fr-FR" sz="2800" b="1" i="1" dirty="0" smtClean="0">
                <a:effectLst>
                  <a:outerShdw blurRad="38100" dist="38100" dir="2700000" algn="tl">
                    <a:srgbClr val="000000">
                      <a:alpha val="43137"/>
                    </a:srgbClr>
                  </a:outerShdw>
                </a:effectLst>
              </a:rPr>
              <a:t>2) Référence à la maladie Hollandaise c’est-à-dire le phénomène économique qui relie l’exploitation des ressources naturelles et le déclin de l’industrie manufacturière locale. Les racines profondes de ce paradoxe sont les impacts sociaux et les dysfonctionnement politiques  engendrés. Pour ce qui est du boom « pétrolier» comme tous les booms des( matières premières; par exemple le cacao)  ont mis un énorme pouvoir dans les mains de l’Etat qui est passé de la pénurie d’argent à l’abondance considérable des sommes à sa disposition . Cette situations impacte «  toutes les institutions politiques, les politiques publiques.  </a:t>
            </a:r>
          </a:p>
          <a:p>
            <a:pPr marL="0" indent="0">
              <a:buNone/>
            </a:pPr>
            <a:endParaRPr lang="fr-FR" sz="2800" b="1" i="1" dirty="0">
              <a:effectLst>
                <a:outerShdw blurRad="38100" dist="38100" dir="2700000" algn="tl">
                  <a:srgbClr val="000000">
                    <a:alpha val="43137"/>
                  </a:srgbClr>
                </a:outerShdw>
              </a:effectLst>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6</a:t>
            </a:fld>
            <a:endParaRPr lang="fr-FR"/>
          </a:p>
        </p:txBody>
      </p:sp>
    </p:spTree>
    <p:extLst>
      <p:ext uri="{BB962C8B-B14F-4D97-AF65-F5344CB8AC3E}">
        <p14:creationId xmlns:p14="http://schemas.microsoft.com/office/powerpoint/2010/main" val="129611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54162"/>
          </a:xfrm>
        </p:spPr>
        <p:txBody>
          <a:bodyPr>
            <a:noAutofit/>
          </a:bodyPr>
          <a:lstStyle/>
          <a:p>
            <a:r>
              <a:rPr lang="fr-FR" sz="3200" b="1" i="1" dirty="0" smtClean="0">
                <a:effectLst>
                  <a:outerShdw blurRad="38100" dist="38100" dir="2700000" algn="tl">
                    <a:srgbClr val="000000">
                      <a:alpha val="43137"/>
                    </a:srgbClr>
                  </a:outerShdw>
                </a:effectLst>
                <a:latin typeface="Gentium Book Basic" pitchFamily="2" charset="0"/>
              </a:rPr>
              <a:t>Quelle est la pertinence de cette analyse pour les pays du «Triangle de l’insécurité»</a:t>
            </a:r>
            <a:endParaRPr lang="fr-FR" sz="32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1600200"/>
            <a:ext cx="8435280" cy="4709120"/>
          </a:xfrm>
          <a:ln w="19050">
            <a:solidFill>
              <a:schemeClr val="tx1"/>
            </a:solidFill>
          </a:ln>
        </p:spPr>
        <p:txBody>
          <a:bodyPr>
            <a:normAutofit lnSpcReduction="10000"/>
          </a:bodyPr>
          <a:lstStyle/>
          <a:p>
            <a:pPr marL="457200" indent="-457200">
              <a:buAutoNum type="arabicParenR"/>
            </a:pPr>
            <a:r>
              <a:rPr lang="fr-FR" sz="2400" b="1" i="1" dirty="0" smtClean="0">
                <a:effectLst>
                  <a:outerShdw blurRad="38100" dist="38100" dir="2700000" algn="tl">
                    <a:srgbClr val="000000">
                      <a:alpha val="43137"/>
                    </a:srgbClr>
                  </a:outerShdw>
                </a:effectLst>
              </a:rPr>
              <a:t>Des populations non organisées ni pour vivre en communautés humaines ni pour vivre en collectivités par manque de matrice sociale, de un pacte social.</a:t>
            </a:r>
          </a:p>
          <a:p>
            <a:pPr marL="457200" indent="-457200">
              <a:buAutoNum type="arabicParenR"/>
            </a:pPr>
            <a:endParaRPr lang="fr-FR" sz="2400" b="1" i="1" dirty="0" smtClean="0">
              <a:effectLst>
                <a:outerShdw blurRad="38100" dist="38100" dir="2700000" algn="tl">
                  <a:srgbClr val="000000">
                    <a:alpha val="43137"/>
                  </a:srgbClr>
                </a:outerShdw>
              </a:effectLst>
            </a:endParaRPr>
          </a:p>
          <a:p>
            <a:pPr marL="457200" indent="-457200">
              <a:buAutoNum type="arabicParenR"/>
            </a:pPr>
            <a:r>
              <a:rPr lang="fr-FR" sz="2400" b="1" i="1" dirty="0" smtClean="0">
                <a:effectLst>
                  <a:outerShdw blurRad="38100" dist="38100" dir="2700000" algn="tl">
                    <a:srgbClr val="000000">
                      <a:alpha val="43137"/>
                    </a:srgbClr>
                  </a:outerShdw>
                </a:effectLst>
              </a:rPr>
              <a:t>Aucun n’accès de ces populations; notamment en milieu rural au moindre bien-être. L’injonction et la coercition sont leurs lots quotidiens.</a:t>
            </a:r>
          </a:p>
          <a:p>
            <a:pPr marL="457200" indent="-457200">
              <a:buAutoNum type="arabicParenR"/>
            </a:pPr>
            <a:endParaRPr lang="fr-FR" sz="2400" b="1" i="1" dirty="0" smtClean="0">
              <a:effectLst>
                <a:outerShdw blurRad="38100" dist="38100" dir="2700000" algn="tl">
                  <a:srgbClr val="000000">
                    <a:alpha val="43137"/>
                  </a:srgbClr>
                </a:outerShdw>
              </a:effectLst>
            </a:endParaRPr>
          </a:p>
          <a:p>
            <a:pPr marL="457200" indent="-457200">
              <a:buAutoNum type="arabicParenR"/>
            </a:pPr>
            <a:r>
              <a:rPr lang="fr-FR" sz="2400" b="1" i="1" dirty="0" smtClean="0">
                <a:effectLst>
                  <a:outerShdw blurRad="38100" dist="38100" dir="2700000" algn="tl">
                    <a:srgbClr val="000000">
                      <a:alpha val="43137"/>
                    </a:srgbClr>
                  </a:outerShdw>
                </a:effectLst>
              </a:rPr>
              <a:t>Les structures d’intégration régionale fonctionnent au mépris des intérêts sociaux de proximité, les économies ne développent aucune politique de filière, aucune branche. L’économie dit informelle n’est ni un débouché ni un tremplin pour personne puisqu’il n’ y a pas de formation aux métiers.    </a:t>
            </a:r>
          </a:p>
          <a:p>
            <a:pPr marL="457200" indent="-457200">
              <a:buAutoNum type="arabicParenR"/>
            </a:pPr>
            <a:endParaRPr lang="fr-FR" sz="2400" b="1" i="1" dirty="0">
              <a:effectLst>
                <a:outerShdw blurRad="38100" dist="38100" dir="2700000" algn="tl">
                  <a:srgbClr val="000000">
                    <a:alpha val="43137"/>
                  </a:srgbClr>
                </a:outerShdw>
              </a:effectLst>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7</a:t>
            </a:fld>
            <a:endParaRPr lang="fr-FR"/>
          </a:p>
        </p:txBody>
      </p:sp>
    </p:spTree>
    <p:extLst>
      <p:ext uri="{BB962C8B-B14F-4D97-AF65-F5344CB8AC3E}">
        <p14:creationId xmlns:p14="http://schemas.microsoft.com/office/powerpoint/2010/main" val="206767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 </a:t>
            </a:r>
            <a:r>
              <a:rPr lang="fr-FR" sz="3600" b="1" i="1" dirty="0" smtClean="0">
                <a:effectLst>
                  <a:outerShdw blurRad="38100" dist="38100" dir="2700000" algn="tl">
                    <a:srgbClr val="000000">
                      <a:alpha val="43137"/>
                    </a:srgbClr>
                  </a:outerShdw>
                </a:effectLst>
                <a:latin typeface="Gentium Book Basic" pitchFamily="2" charset="0"/>
              </a:rPr>
              <a:t>Une grille d’analyse pour décrypter , voire disséquer les facteurs et leurs origines.</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457200" y="1600200"/>
            <a:ext cx="8229600" cy="4709120"/>
          </a:xfrm>
          <a:ln w="19050">
            <a:solidFill>
              <a:schemeClr val="tx1"/>
            </a:solidFill>
          </a:ln>
        </p:spPr>
        <p:txBody>
          <a:bodyPr>
            <a:normAutofit lnSpcReduction="10000"/>
          </a:bodyPr>
          <a:lstStyle/>
          <a:p>
            <a:pPr marL="0" indent="0">
              <a:buNone/>
            </a:pPr>
            <a:r>
              <a:rPr lang="fr-FR" sz="2400" b="1" i="1" dirty="0" smtClean="0">
                <a:latin typeface="Gentium Book Basic" pitchFamily="2" charset="0"/>
              </a:rPr>
              <a:t>La théorie de l’</a:t>
            </a:r>
            <a:r>
              <a:rPr lang="fr-FR" sz="2400" b="1" i="1" u="sng" dirty="0" smtClean="0">
                <a:effectLst>
                  <a:outerShdw blurRad="38100" dist="38100" dir="2700000" algn="tl">
                    <a:srgbClr val="000000">
                      <a:alpha val="43137"/>
                    </a:srgbClr>
                  </a:outerShdw>
                </a:effectLst>
                <a:latin typeface="Gentium Book Basic" pitchFamily="2" charset="0"/>
              </a:rPr>
              <a:t>Exégèse</a:t>
            </a:r>
            <a:r>
              <a:rPr lang="fr-FR" sz="2400" b="1" i="1" dirty="0" smtClean="0">
                <a:latin typeface="Gentium Book Basic" pitchFamily="2" charset="0"/>
              </a:rPr>
              <a:t> . De la théorie de l’exégèse on extrait le le </a:t>
            </a:r>
            <a:r>
              <a:rPr lang="fr-FR" sz="2400" b="1" i="1" u="sng" dirty="0" smtClean="0">
                <a:effectLst>
                  <a:outerShdw blurRad="38100" dist="38100" dir="2700000" algn="tl">
                    <a:srgbClr val="000000">
                      <a:alpha val="43137"/>
                    </a:srgbClr>
                  </a:outerShdw>
                </a:effectLst>
                <a:latin typeface="Gentium Book Basic" pitchFamily="2" charset="0"/>
              </a:rPr>
              <a:t>Triangle de l’herméneutique</a:t>
            </a:r>
            <a:r>
              <a:rPr lang="fr-FR" sz="2400" b="1" i="1" dirty="0" smtClean="0">
                <a:latin typeface="Gentium Book Basic" pitchFamily="2" charset="0"/>
              </a:rPr>
              <a:t>; un modèle pour analyser, scruter les facteurs et leurs origines des insuffisances génératrices du Triangle de l’insécurité. </a:t>
            </a:r>
          </a:p>
          <a:p>
            <a:pPr marL="0" indent="0" algn="ctr">
              <a:buNone/>
            </a:pPr>
            <a:r>
              <a:rPr lang="fr-FR" sz="1400" b="1" i="1" u="sng" dirty="0" smtClean="0">
                <a:effectLst>
                  <a:outerShdw blurRad="38100" dist="38100" dir="2700000" algn="tl">
                    <a:srgbClr val="000000">
                      <a:alpha val="43137"/>
                    </a:srgbClr>
                  </a:outerShdw>
                </a:effectLst>
                <a:latin typeface="Gentium Book Basic" pitchFamily="2" charset="0"/>
              </a:rPr>
              <a:t>Représentation schématisée du Triangle de l’herméneutique (1)</a:t>
            </a: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smtClean="0">
              <a:effectLst>
                <a:outerShdw blurRad="38100" dist="38100" dir="2700000" algn="tl">
                  <a:srgbClr val="000000">
                    <a:alpha val="43137"/>
                  </a:srgbClr>
                </a:outerShdw>
              </a:effectLst>
              <a:latin typeface="Gentium Book Basic" pitchFamily="2" charset="0"/>
            </a:endParaRPr>
          </a:p>
          <a:p>
            <a:pPr marL="0" indent="0" algn="ctr">
              <a:buNone/>
            </a:pPr>
            <a:endParaRPr lang="fr-FR" sz="1400" b="1" i="1" u="sng" dirty="0">
              <a:effectLst>
                <a:outerShdw blurRad="38100" dist="38100" dir="2700000" algn="tl">
                  <a:srgbClr val="000000">
                    <a:alpha val="43137"/>
                  </a:srgbClr>
                </a:outerShdw>
              </a:effectLst>
              <a:latin typeface="Gentium Book Basic" pitchFamily="2" charset="0"/>
            </a:endParaRPr>
          </a:p>
          <a:p>
            <a:pPr marL="0" indent="0" algn="ctr">
              <a:buNone/>
            </a:pPr>
            <a:r>
              <a:rPr lang="fr-FR" sz="1400" b="1" i="1" u="sng" dirty="0" smtClean="0">
                <a:effectLst>
                  <a:outerShdw blurRad="38100" dist="38100" dir="2700000" algn="tl">
                    <a:srgbClr val="000000">
                      <a:alpha val="43137"/>
                    </a:srgbClr>
                  </a:outerShdw>
                </a:effectLst>
                <a:latin typeface="Gentium Book Basic" pitchFamily="2" charset="0"/>
              </a:rPr>
              <a:t>Source: ( 1) Auteur</a:t>
            </a:r>
          </a:p>
          <a:p>
            <a:pPr marL="0" indent="0" algn="ctr">
              <a:buNone/>
            </a:pPr>
            <a:endParaRPr lang="fr-FR" sz="2400" b="1" i="1" dirty="0">
              <a:latin typeface="Gentium Book Basic" pitchFamily="2" charset="0"/>
            </a:endParaRPr>
          </a:p>
        </p:txBody>
      </p:sp>
      <p:sp>
        <p:nvSpPr>
          <p:cNvPr id="4" name="Ellipse 3"/>
          <p:cNvSpPr/>
          <p:nvPr/>
        </p:nvSpPr>
        <p:spPr>
          <a:xfrm>
            <a:off x="611560" y="4765489"/>
            <a:ext cx="243646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Lien/ Bien</a:t>
            </a:r>
            <a:endParaRPr lang="fr-FR" dirty="0"/>
          </a:p>
        </p:txBody>
      </p:sp>
      <p:sp>
        <p:nvSpPr>
          <p:cNvPr id="5" name="Ellipse 4"/>
          <p:cNvSpPr/>
          <p:nvPr/>
        </p:nvSpPr>
        <p:spPr>
          <a:xfrm>
            <a:off x="3192025" y="3282528"/>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Pouvoir / Autorité </a:t>
            </a:r>
            <a:endParaRPr lang="fr-FR" dirty="0"/>
          </a:p>
        </p:txBody>
      </p:sp>
      <p:sp>
        <p:nvSpPr>
          <p:cNvPr id="6" name="Ellipse 5"/>
          <p:cNvSpPr/>
          <p:nvPr/>
        </p:nvSpPr>
        <p:spPr>
          <a:xfrm>
            <a:off x="5508104" y="4774269"/>
            <a:ext cx="244827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Sens</a:t>
            </a:r>
            <a:endParaRPr lang="fr-FR" dirty="0"/>
          </a:p>
        </p:txBody>
      </p:sp>
      <p:sp>
        <p:nvSpPr>
          <p:cNvPr id="8" name="Triangle isocèle 7"/>
          <p:cNvSpPr/>
          <p:nvPr/>
        </p:nvSpPr>
        <p:spPr>
          <a:xfrm>
            <a:off x="3077717" y="4362648"/>
            <a:ext cx="2388857" cy="805683"/>
          </a:xfrm>
          <a:prstGeom prst="triangle">
            <a:avLst>
              <a:gd name="adj" fmla="val 50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p:nvPr/>
        </p:nvCxnSpPr>
        <p:spPr>
          <a:xfrm>
            <a:off x="5106534" y="4296704"/>
            <a:ext cx="720080" cy="56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192025" y="5373216"/>
            <a:ext cx="216024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801892" y="4296704"/>
            <a:ext cx="780265" cy="4486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Espace réservé du pied de page 6"/>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D6B94C-FDC3-4775-8EF6-5C2CC553758D}" type="slidenum">
              <a:rPr lang="fr-FR" smtClean="0"/>
              <a:t>8</a:t>
            </a:fld>
            <a:endParaRPr lang="fr-FR"/>
          </a:p>
        </p:txBody>
      </p:sp>
    </p:spTree>
    <p:extLst>
      <p:ext uri="{BB962C8B-B14F-4D97-AF65-F5344CB8AC3E}">
        <p14:creationId xmlns:p14="http://schemas.microsoft.com/office/powerpoint/2010/main" val="189004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r>
              <a:rPr lang="fr-FR" sz="3600" b="1" i="1" dirty="0" smtClean="0">
                <a:effectLst>
                  <a:outerShdw blurRad="38100" dist="38100" dir="2700000" algn="tl">
                    <a:srgbClr val="000000">
                      <a:alpha val="43137"/>
                    </a:srgbClr>
                  </a:outerShdw>
                </a:effectLst>
                <a:latin typeface="Gentium Book Basic" pitchFamily="2" charset="0"/>
              </a:rPr>
              <a:t>Interprétation </a:t>
            </a:r>
            <a:endParaRPr lang="fr-FR" sz="3600" b="1" i="1" dirty="0">
              <a:effectLst>
                <a:outerShdw blurRad="38100" dist="38100" dir="2700000" algn="tl">
                  <a:srgbClr val="000000">
                    <a:alpha val="43137"/>
                  </a:srgbClr>
                </a:outerShdw>
              </a:effectLst>
              <a:latin typeface="Gentium Book Basic" pitchFamily="2" charset="0"/>
            </a:endParaRPr>
          </a:p>
        </p:txBody>
      </p:sp>
      <p:sp>
        <p:nvSpPr>
          <p:cNvPr id="3" name="Espace réservé du contenu 2"/>
          <p:cNvSpPr>
            <a:spLocks noGrp="1"/>
          </p:cNvSpPr>
          <p:nvPr>
            <p:ph idx="1"/>
          </p:nvPr>
        </p:nvSpPr>
        <p:spPr>
          <a:xfrm>
            <a:off x="0" y="836712"/>
            <a:ext cx="9036496" cy="5904656"/>
          </a:xfrm>
          <a:ln w="19050">
            <a:solidFill>
              <a:schemeClr val="tx1"/>
            </a:solidFill>
          </a:ln>
        </p:spPr>
        <p:txBody>
          <a:bodyPr>
            <a:normAutofit fontScale="25000" lnSpcReduction="20000"/>
          </a:bodyPr>
          <a:lstStyle/>
          <a:p>
            <a:pPr marL="0" indent="0" algn="ctr">
              <a:buNone/>
            </a:pPr>
            <a:endParaRPr lang="fr-FR" b="1" i="1" dirty="0" smtClean="0">
              <a:effectLst>
                <a:outerShdw blurRad="38100" dist="38100" dir="2700000" algn="tl">
                  <a:srgbClr val="000000">
                    <a:alpha val="43137"/>
                  </a:srgbClr>
                </a:outerShdw>
              </a:effectLst>
              <a:latin typeface="Gentium Book Basic" pitchFamily="2" charset="0"/>
            </a:endParaRPr>
          </a:p>
          <a:p>
            <a:pPr marL="0" indent="0" algn="ctr">
              <a:buNone/>
            </a:pPr>
            <a:r>
              <a:rPr lang="fr-FR" sz="8000" b="1" i="1" dirty="0" smtClean="0">
                <a:effectLst>
                  <a:outerShdw blurRad="38100" dist="38100" dir="2700000" algn="tl">
                    <a:srgbClr val="000000">
                      <a:alpha val="43137"/>
                    </a:srgbClr>
                  </a:outerShdw>
                </a:effectLst>
                <a:latin typeface="Gentium Book Basic" pitchFamily="2" charset="0"/>
              </a:rPr>
              <a:t>D’abord l’Exégèse du « lien/bien », du « Pouvoir/ Autorité » et du «Sens ou de l’Herméneutique » . </a:t>
            </a:r>
          </a:p>
          <a:p>
            <a:pPr>
              <a:lnSpc>
                <a:spcPct val="120000"/>
              </a:lnSpc>
            </a:pPr>
            <a:r>
              <a:rPr lang="fr-FR" sz="8000" b="1" i="1" dirty="0" smtClean="0">
                <a:effectLst>
                  <a:outerShdw blurRad="38100" dist="38100" dir="2700000" algn="tl">
                    <a:srgbClr val="000000">
                      <a:alpha val="43137"/>
                    </a:srgbClr>
                  </a:outerShdw>
                </a:effectLst>
                <a:latin typeface="Gentium Book Basic" pitchFamily="2" charset="0"/>
              </a:rPr>
              <a:t> </a:t>
            </a:r>
            <a:r>
              <a:rPr lang="fr-FR" sz="8000" b="1" i="1" dirty="0" smtClean="0">
                <a:effectLst>
                  <a:outerShdw blurRad="38100" dist="38100" dir="2700000" algn="tl">
                    <a:srgbClr val="000000">
                      <a:alpha val="43137"/>
                    </a:srgbClr>
                  </a:outerShdw>
                </a:effectLst>
              </a:rPr>
              <a:t>1)</a:t>
            </a:r>
            <a:r>
              <a:rPr lang="fr-FR" sz="8000" b="1" i="1" dirty="0">
                <a:solidFill>
                  <a:prstClr val="black"/>
                </a:solidFill>
                <a:effectLst>
                  <a:outerShdw blurRad="38100" dist="38100" dir="2700000" algn="tl">
                    <a:srgbClr val="000000">
                      <a:alpha val="43137"/>
                    </a:srgbClr>
                  </a:outerShdw>
                </a:effectLst>
              </a:rPr>
              <a:t> Du pouvoir et de l’Autorité. </a:t>
            </a:r>
            <a:r>
              <a:rPr lang="fr-FR" sz="8000" b="1" i="1" dirty="0" smtClean="0">
                <a:solidFill>
                  <a:prstClr val="black"/>
                </a:solidFill>
                <a:effectLst>
                  <a:outerShdw blurRad="38100" dist="38100" dir="2700000" algn="tl">
                    <a:srgbClr val="000000">
                      <a:alpha val="43137"/>
                    </a:srgbClr>
                  </a:outerShdw>
                </a:effectLst>
              </a:rPr>
              <a:t>[ Conception et mise en œuvre du pouvoir et de l’autorité ]  Distinction entre Homme d’Etat ou Homme politique  et intérêts d’une telle distinction . Des dirigeants politiques e considérant en apesanteur , voire en lévitation permanente]  en suite [ République et Etat ou Etat asservissant, coercitif, injonctif, ne réparant jamais des préjudices qu’il inflige aux victimes de ses dérives et abus voire excès ? ]</a:t>
            </a:r>
          </a:p>
          <a:p>
            <a:pPr>
              <a:lnSpc>
                <a:spcPct val="120000"/>
              </a:lnSpc>
            </a:pPr>
            <a:r>
              <a:rPr lang="fr-FR" sz="8000" b="1" i="1" dirty="0" smtClean="0">
                <a:effectLst>
                  <a:outerShdw blurRad="38100" dist="38100" dir="2700000" algn="tl">
                    <a:srgbClr val="000000">
                      <a:alpha val="43137"/>
                    </a:srgbClr>
                  </a:outerShdw>
                </a:effectLst>
              </a:rPr>
              <a:t>2) </a:t>
            </a:r>
            <a:r>
              <a:rPr lang="fr-FR" sz="8000" b="1" i="1" dirty="0">
                <a:solidFill>
                  <a:prstClr val="black"/>
                </a:solidFill>
                <a:effectLst>
                  <a:outerShdw blurRad="38100" dist="38100" dir="2700000" algn="tl">
                    <a:srgbClr val="000000">
                      <a:alpha val="43137"/>
                    </a:srgbClr>
                  </a:outerShdw>
                </a:effectLst>
              </a:rPr>
              <a:t>Du Sens </a:t>
            </a:r>
            <a:r>
              <a:rPr lang="fr-FR" sz="8000" b="1" i="1" dirty="0" smtClean="0">
                <a:solidFill>
                  <a:prstClr val="black"/>
                </a:solidFill>
                <a:effectLst>
                  <a:outerShdw blurRad="38100" dist="38100" dir="2700000" algn="tl">
                    <a:srgbClr val="000000">
                      <a:alpha val="43137"/>
                    </a:srgbClr>
                  </a:outerShdw>
                </a:effectLst>
              </a:rPr>
              <a:t> comme orientation et finalité du pouvoir et de l’autorité ; [ interaction  et approche protagoniste ou approche antagoniste ] Quel est le rôle de l’institution militaire, de la justice et de l’institution judiciaire . Nécessité d’avoir une ingénierie politique et une ingéniosité  en termes de moyens méthodes de mise en œuvre.  </a:t>
            </a:r>
            <a:endParaRPr lang="fr-FR" sz="8000" b="1" i="1" dirty="0" smtClean="0">
              <a:effectLst>
                <a:outerShdw blurRad="38100" dist="38100" dir="2700000" algn="tl">
                  <a:srgbClr val="000000">
                    <a:alpha val="43137"/>
                  </a:srgbClr>
                </a:outerShdw>
              </a:effectLst>
            </a:endParaRPr>
          </a:p>
          <a:p>
            <a:pPr lvl="0">
              <a:lnSpc>
                <a:spcPct val="120000"/>
              </a:lnSpc>
            </a:pPr>
            <a:r>
              <a:rPr lang="fr-FR" sz="8000" b="1" i="1" dirty="0" smtClean="0">
                <a:effectLst>
                  <a:outerShdw blurRad="38100" dist="38100" dir="2700000" algn="tl">
                    <a:srgbClr val="000000">
                      <a:alpha val="43137"/>
                    </a:srgbClr>
                  </a:outerShdw>
                </a:effectLst>
              </a:rPr>
              <a:t>3) </a:t>
            </a:r>
            <a:r>
              <a:rPr lang="fr-FR" sz="8000" b="1" i="1" dirty="0">
                <a:solidFill>
                  <a:prstClr val="black"/>
                </a:solidFill>
                <a:effectLst>
                  <a:outerShdw blurRad="38100" dist="38100" dir="2700000" algn="tl">
                    <a:srgbClr val="000000">
                      <a:alpha val="43137"/>
                    </a:srgbClr>
                  </a:outerShdw>
                </a:effectLst>
              </a:rPr>
              <a:t>Du </a:t>
            </a:r>
            <a:r>
              <a:rPr lang="fr-FR" sz="8000" b="1" i="1" dirty="0">
                <a:solidFill>
                  <a:prstClr val="black"/>
                </a:solidFill>
                <a:effectLst>
                  <a:outerShdw blurRad="38100" dist="38100" dir="2700000" algn="tl">
                    <a:srgbClr val="000000">
                      <a:alpha val="43137"/>
                    </a:srgbClr>
                  </a:outerShdw>
                </a:effectLst>
                <a:latin typeface="Gentium Book Basic" pitchFamily="2" charset="0"/>
              </a:rPr>
              <a:t>lien</a:t>
            </a:r>
            <a:r>
              <a:rPr lang="fr-FR" sz="8000" b="1" i="1" dirty="0">
                <a:solidFill>
                  <a:prstClr val="black"/>
                </a:solidFill>
                <a:effectLst>
                  <a:outerShdw blurRad="38100" dist="38100" dir="2700000" algn="tl">
                    <a:srgbClr val="000000">
                      <a:alpha val="43137"/>
                    </a:srgbClr>
                  </a:outerShdw>
                </a:effectLst>
              </a:rPr>
              <a:t> pour produire et transformer le Bien</a:t>
            </a:r>
            <a:r>
              <a:rPr lang="fr-FR" sz="8000" b="1" i="1" dirty="0" smtClean="0">
                <a:solidFill>
                  <a:prstClr val="black"/>
                </a:solidFill>
                <a:effectLst>
                  <a:outerShdw blurRad="38100" dist="38100" dir="2700000" algn="tl">
                    <a:srgbClr val="000000">
                      <a:alpha val="43137"/>
                    </a:srgbClr>
                  </a:outerShdw>
                </a:effectLst>
              </a:rPr>
              <a:t>.[ Le contrat ou le favoritisme et le népotisme, l’altruisme et/ou altérité ?  La philanthropie ou la solidarité pour lutter contre la pauvreté et ouvrir l’accès au bien-être ?</a:t>
            </a:r>
            <a:endParaRPr lang="fr-FR" sz="8000" b="1" i="1" dirty="0">
              <a:solidFill>
                <a:prstClr val="black"/>
              </a:solidFill>
              <a:effectLst>
                <a:outerShdw blurRad="38100" dist="38100" dir="2700000" algn="tl">
                  <a:srgbClr val="000000">
                    <a:alpha val="43137"/>
                  </a:srgbClr>
                </a:outerShdw>
              </a:effectLst>
            </a:endParaRPr>
          </a:p>
          <a:p>
            <a:pPr lvl="0"/>
            <a:endParaRPr lang="fr-FR" sz="6200" b="1" i="1" dirty="0">
              <a:solidFill>
                <a:prstClr val="black"/>
              </a:solidFill>
              <a:effectLst>
                <a:outerShdw blurRad="38100" dist="38100" dir="2700000" algn="tl">
                  <a:srgbClr val="000000">
                    <a:alpha val="43137"/>
                  </a:srgbClr>
                </a:outerShdw>
              </a:effectLst>
            </a:endParaRPr>
          </a:p>
          <a:p>
            <a:endParaRPr lang="fr-FR" sz="6200" b="1" i="1" dirty="0">
              <a:effectLst>
                <a:outerShdw blurRad="38100" dist="38100" dir="2700000" algn="tl">
                  <a:srgbClr val="000000">
                    <a:alpha val="43137"/>
                  </a:srgbClr>
                </a:outerShdw>
              </a:effectLst>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6B94C-FDC3-4775-8EF6-5C2CC553758D}" type="slidenum">
              <a:rPr lang="fr-FR" smtClean="0"/>
              <a:t>9</a:t>
            </a:fld>
            <a:endParaRPr lang="fr-FR"/>
          </a:p>
        </p:txBody>
      </p:sp>
    </p:spTree>
    <p:extLst>
      <p:ext uri="{BB962C8B-B14F-4D97-AF65-F5344CB8AC3E}">
        <p14:creationId xmlns:p14="http://schemas.microsoft.com/office/powerpoint/2010/main" val="3123015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TotalTime>
  <Words>821</Words>
  <Application>Microsoft Office PowerPoint</Application>
  <PresentationFormat>Affichage à l'écran (4:3)</PresentationFormat>
  <Paragraphs>119</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Comment expliquer l’absence d’impacts sociaux des politiques économiques des pays du «Triangle de l’insécurité ?»  Mise à l’épreuve d’une grille d’analyse.</vt:lpstr>
      <vt:lpstr>Plan d’intervention </vt:lpstr>
      <vt:lpstr>Pourquoi une grille d’analyse ?</vt:lpstr>
      <vt:lpstr>I) Ce à quoi renvoient les mots « triangle de l’insécurité » et « l’abondance; s’agissant du pétrole ». </vt:lpstr>
      <vt:lpstr>Les effets induits de ces deux types de paradoxe de l’abondance.</vt:lpstr>
      <vt:lpstr>Les principales causes identifiées et  leurs justifications .</vt:lpstr>
      <vt:lpstr>Quelle est la pertinence de cette analyse pour les pays du «Triangle de l’insécurité»</vt:lpstr>
      <vt:lpstr>II) Une grille d’analyse pour décrypter , voire disséquer les facteurs et leurs origines.</vt:lpstr>
      <vt:lpstr>Interprétation </vt:lpstr>
      <vt:lpstr>Liens entre causes et facteurs dans le Triangle de l’insécurité.</vt:lpstr>
      <vt:lpstr>Le triangle de la misère comme facteurs de pauvreté.</vt:lpstr>
      <vt:lpstr>Interprétation et préconisation-suggestion</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expliquer l’absence d’impacts sociaux des politiques économiques des pays du « Triangle de l’insécurité ? » Mise à l’épreuve d’une grille d’analyse.</dc:title>
  <dc:creator>Gervais Douba</dc:creator>
  <cp:lastModifiedBy>Gervais Douba</cp:lastModifiedBy>
  <cp:revision>101</cp:revision>
  <dcterms:created xsi:type="dcterms:W3CDTF">2013-11-07T16:17:03Z</dcterms:created>
  <dcterms:modified xsi:type="dcterms:W3CDTF">2013-11-10T16:33:29Z</dcterms:modified>
</cp:coreProperties>
</file>